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00000"/>
      </a:lnSpc>
      <a:spcBef>
        <a:spcPts val="5900"/>
      </a:spcBef>
      <a:spcAft>
        <a:spcPts val="0"/>
      </a:spcAft>
      <a:buClrTx/>
      <a:buSzTx/>
      <a:buFontTx/>
      <a:buNone/>
      <a:tabLst/>
      <a:defRPr b="0" baseline="0" cap="none" i="0" spc="0" strike="noStrike" sz="5000" u="none" kumimoji="0" normalizeH="0">
        <a:ln>
          <a:noFill/>
        </a:ln>
        <a:solidFill>
          <a:srgbClr val="747474"/>
        </a:solidFill>
        <a:effectLst/>
        <a:uFillTx/>
        <a:latin typeface="+mn-lt"/>
        <a:ea typeface="+mn-ea"/>
        <a:cs typeface="+mn-cs"/>
        <a:sym typeface="Helvetica Neue Light"/>
      </a:defRPr>
    </a:lvl1pPr>
    <a:lvl2pPr marL="0" marR="0" indent="0" algn="l" defTabSz="825500" rtl="0" fontAlgn="auto" latinLnBrk="0" hangingPunct="0">
      <a:lnSpc>
        <a:spcPct val="100000"/>
      </a:lnSpc>
      <a:spcBef>
        <a:spcPts val="5900"/>
      </a:spcBef>
      <a:spcAft>
        <a:spcPts val="0"/>
      </a:spcAft>
      <a:buClrTx/>
      <a:buSzTx/>
      <a:buFontTx/>
      <a:buNone/>
      <a:tabLst/>
      <a:defRPr b="0" baseline="0" cap="none" i="0" spc="0" strike="noStrike" sz="5000" u="none" kumimoji="0" normalizeH="0">
        <a:ln>
          <a:noFill/>
        </a:ln>
        <a:solidFill>
          <a:srgbClr val="747474"/>
        </a:solidFill>
        <a:effectLst/>
        <a:uFillTx/>
        <a:latin typeface="+mn-lt"/>
        <a:ea typeface="+mn-ea"/>
        <a:cs typeface="+mn-cs"/>
        <a:sym typeface="Helvetica Neue Light"/>
      </a:defRPr>
    </a:lvl2pPr>
    <a:lvl3pPr marL="0" marR="0" indent="0" algn="l" defTabSz="825500" rtl="0" fontAlgn="auto" latinLnBrk="0" hangingPunct="0">
      <a:lnSpc>
        <a:spcPct val="100000"/>
      </a:lnSpc>
      <a:spcBef>
        <a:spcPts val="5900"/>
      </a:spcBef>
      <a:spcAft>
        <a:spcPts val="0"/>
      </a:spcAft>
      <a:buClrTx/>
      <a:buSzTx/>
      <a:buFontTx/>
      <a:buNone/>
      <a:tabLst/>
      <a:defRPr b="0" baseline="0" cap="none" i="0" spc="0" strike="noStrike" sz="5000" u="none" kumimoji="0" normalizeH="0">
        <a:ln>
          <a:noFill/>
        </a:ln>
        <a:solidFill>
          <a:srgbClr val="747474"/>
        </a:solidFill>
        <a:effectLst/>
        <a:uFillTx/>
        <a:latin typeface="+mn-lt"/>
        <a:ea typeface="+mn-ea"/>
        <a:cs typeface="+mn-cs"/>
        <a:sym typeface="Helvetica Neue Light"/>
      </a:defRPr>
    </a:lvl3pPr>
    <a:lvl4pPr marL="0" marR="0" indent="0" algn="l" defTabSz="825500" rtl="0" fontAlgn="auto" latinLnBrk="0" hangingPunct="0">
      <a:lnSpc>
        <a:spcPct val="100000"/>
      </a:lnSpc>
      <a:spcBef>
        <a:spcPts val="5900"/>
      </a:spcBef>
      <a:spcAft>
        <a:spcPts val="0"/>
      </a:spcAft>
      <a:buClrTx/>
      <a:buSzTx/>
      <a:buFontTx/>
      <a:buNone/>
      <a:tabLst/>
      <a:defRPr b="0" baseline="0" cap="none" i="0" spc="0" strike="noStrike" sz="5000" u="none" kumimoji="0" normalizeH="0">
        <a:ln>
          <a:noFill/>
        </a:ln>
        <a:solidFill>
          <a:srgbClr val="747474"/>
        </a:solidFill>
        <a:effectLst/>
        <a:uFillTx/>
        <a:latin typeface="+mn-lt"/>
        <a:ea typeface="+mn-ea"/>
        <a:cs typeface="+mn-cs"/>
        <a:sym typeface="Helvetica Neue Light"/>
      </a:defRPr>
    </a:lvl4pPr>
    <a:lvl5pPr marL="0" marR="0" indent="0" algn="l" defTabSz="825500" rtl="0" fontAlgn="auto" latinLnBrk="0" hangingPunct="0">
      <a:lnSpc>
        <a:spcPct val="100000"/>
      </a:lnSpc>
      <a:spcBef>
        <a:spcPts val="5900"/>
      </a:spcBef>
      <a:spcAft>
        <a:spcPts val="0"/>
      </a:spcAft>
      <a:buClrTx/>
      <a:buSzTx/>
      <a:buFontTx/>
      <a:buNone/>
      <a:tabLst/>
      <a:defRPr b="0" baseline="0" cap="none" i="0" spc="0" strike="noStrike" sz="5000" u="none" kumimoji="0" normalizeH="0">
        <a:ln>
          <a:noFill/>
        </a:ln>
        <a:solidFill>
          <a:srgbClr val="747474"/>
        </a:solidFill>
        <a:effectLst/>
        <a:uFillTx/>
        <a:latin typeface="+mn-lt"/>
        <a:ea typeface="+mn-ea"/>
        <a:cs typeface="+mn-cs"/>
        <a:sym typeface="Helvetica Neue Light"/>
      </a:defRPr>
    </a:lvl5pPr>
    <a:lvl6pPr marL="0" marR="0" indent="0" algn="l" defTabSz="825500" rtl="0" fontAlgn="auto" latinLnBrk="0" hangingPunct="0">
      <a:lnSpc>
        <a:spcPct val="100000"/>
      </a:lnSpc>
      <a:spcBef>
        <a:spcPts val="5900"/>
      </a:spcBef>
      <a:spcAft>
        <a:spcPts val="0"/>
      </a:spcAft>
      <a:buClrTx/>
      <a:buSzTx/>
      <a:buFontTx/>
      <a:buNone/>
      <a:tabLst/>
      <a:defRPr b="0" baseline="0" cap="none" i="0" spc="0" strike="noStrike" sz="5000" u="none" kumimoji="0" normalizeH="0">
        <a:ln>
          <a:noFill/>
        </a:ln>
        <a:solidFill>
          <a:srgbClr val="747474"/>
        </a:solidFill>
        <a:effectLst/>
        <a:uFillTx/>
        <a:latin typeface="+mn-lt"/>
        <a:ea typeface="+mn-ea"/>
        <a:cs typeface="+mn-cs"/>
        <a:sym typeface="Helvetica Neue Light"/>
      </a:defRPr>
    </a:lvl6pPr>
    <a:lvl7pPr marL="0" marR="0" indent="0" algn="l" defTabSz="825500" rtl="0" fontAlgn="auto" latinLnBrk="0" hangingPunct="0">
      <a:lnSpc>
        <a:spcPct val="100000"/>
      </a:lnSpc>
      <a:spcBef>
        <a:spcPts val="5900"/>
      </a:spcBef>
      <a:spcAft>
        <a:spcPts val="0"/>
      </a:spcAft>
      <a:buClrTx/>
      <a:buSzTx/>
      <a:buFontTx/>
      <a:buNone/>
      <a:tabLst/>
      <a:defRPr b="0" baseline="0" cap="none" i="0" spc="0" strike="noStrike" sz="5000" u="none" kumimoji="0" normalizeH="0">
        <a:ln>
          <a:noFill/>
        </a:ln>
        <a:solidFill>
          <a:srgbClr val="747474"/>
        </a:solidFill>
        <a:effectLst/>
        <a:uFillTx/>
        <a:latin typeface="+mn-lt"/>
        <a:ea typeface="+mn-ea"/>
        <a:cs typeface="+mn-cs"/>
        <a:sym typeface="Helvetica Neue Light"/>
      </a:defRPr>
    </a:lvl7pPr>
    <a:lvl8pPr marL="0" marR="0" indent="0" algn="l" defTabSz="825500" rtl="0" fontAlgn="auto" latinLnBrk="0" hangingPunct="0">
      <a:lnSpc>
        <a:spcPct val="100000"/>
      </a:lnSpc>
      <a:spcBef>
        <a:spcPts val="5900"/>
      </a:spcBef>
      <a:spcAft>
        <a:spcPts val="0"/>
      </a:spcAft>
      <a:buClrTx/>
      <a:buSzTx/>
      <a:buFontTx/>
      <a:buNone/>
      <a:tabLst/>
      <a:defRPr b="0" baseline="0" cap="none" i="0" spc="0" strike="noStrike" sz="5000" u="none" kumimoji="0" normalizeH="0">
        <a:ln>
          <a:noFill/>
        </a:ln>
        <a:solidFill>
          <a:srgbClr val="747474"/>
        </a:solidFill>
        <a:effectLst/>
        <a:uFillTx/>
        <a:latin typeface="+mn-lt"/>
        <a:ea typeface="+mn-ea"/>
        <a:cs typeface="+mn-cs"/>
        <a:sym typeface="Helvetica Neue Light"/>
      </a:defRPr>
    </a:lvl8pPr>
    <a:lvl9pPr marL="0" marR="0" indent="0" algn="l" defTabSz="825500" rtl="0" fontAlgn="auto" latinLnBrk="0" hangingPunct="0">
      <a:lnSpc>
        <a:spcPct val="100000"/>
      </a:lnSpc>
      <a:spcBef>
        <a:spcPts val="5900"/>
      </a:spcBef>
      <a:spcAft>
        <a:spcPts val="0"/>
      </a:spcAft>
      <a:buClrTx/>
      <a:buSzTx/>
      <a:buFontTx/>
      <a:buNone/>
      <a:tabLst/>
      <a:defRPr b="0" baseline="0" cap="none" i="0" spc="0" strike="noStrike" sz="5000" u="none" kumimoji="0" normalizeH="0">
        <a:ln>
          <a:noFill/>
        </a:ln>
        <a:solidFill>
          <a:srgbClr val="747474"/>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solidFill>
                <a:srgbClr val="CBCBCB"/>
              </a:solidFill>
              <a:prstDash val="solid"/>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1270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4" name="Shape 144"/>
          <p:cNvSpPr/>
          <p:nvPr>
            <p:ph type="sldImg"/>
          </p:nvPr>
        </p:nvSpPr>
        <p:spPr>
          <a:xfrm>
            <a:off x="1143000" y="685800"/>
            <a:ext cx="4572000" cy="3429000"/>
          </a:xfrm>
          <a:prstGeom prst="rect">
            <a:avLst/>
          </a:prstGeom>
        </p:spPr>
        <p:txBody>
          <a:bodyPr/>
          <a:lstStyle/>
          <a:p>
            <a:pPr/>
          </a:p>
        </p:txBody>
      </p:sp>
      <p:sp>
        <p:nvSpPr>
          <p:cNvPr id="145" name="Shape 14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p:spTree>
      <p:nvGrpSpPr>
        <p:cNvPr id="1" name=""/>
        <p:cNvGrpSpPr/>
        <p:nvPr/>
      </p:nvGrpSpPr>
      <p:grpSpPr>
        <a:xfrm>
          <a:off x="0" y="0"/>
          <a:ext cx="0" cy="0"/>
          <a:chOff x="0" y="0"/>
          <a:chExt cx="0" cy="0"/>
        </a:xfrm>
      </p:grpSpPr>
      <p:sp>
        <p:nvSpPr>
          <p:cNvPr id="12"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3" name="Title Text"/>
          <p:cNvSpPr txBox="1"/>
          <p:nvPr>
            <p:ph type="title"/>
          </p:nvPr>
        </p:nvSpPr>
        <p:spPr>
          <a:xfrm>
            <a:off x="1066800" y="1854200"/>
            <a:ext cx="22237700" cy="4470400"/>
          </a:xfrm>
          <a:prstGeom prst="rect">
            <a:avLst/>
          </a:prstGeom>
        </p:spPr>
        <p:txBody>
          <a:bodyPr/>
          <a:lstStyle/>
          <a:p>
            <a:pPr/>
            <a:r>
              <a:t>Title Text</a:t>
            </a:r>
          </a:p>
        </p:txBody>
      </p:sp>
      <p:sp>
        <p:nvSpPr>
          <p:cNvPr id="14"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0">
              <a:spcBef>
                <a:spcPts val="0"/>
              </a:spcBef>
              <a:buSzTx/>
              <a:buFontTx/>
              <a:buNone/>
              <a:defRPr sz="3600">
                <a:latin typeface="Helvetica Neue"/>
                <a:ea typeface="Helvetica Neue"/>
                <a:cs typeface="Helvetica Neue"/>
                <a:sym typeface="Helvetica Neue"/>
              </a:defRPr>
            </a:lvl2pPr>
            <a:lvl3pPr marL="0" indent="0">
              <a:spcBef>
                <a:spcPts val="0"/>
              </a:spcBef>
              <a:buSzTx/>
              <a:buFontTx/>
              <a:buNone/>
              <a:defRPr sz="3600">
                <a:latin typeface="Helvetica Neue"/>
                <a:ea typeface="Helvetica Neue"/>
                <a:cs typeface="Helvetica Neue"/>
                <a:sym typeface="Helvetica Neue"/>
              </a:defRPr>
            </a:lvl3pPr>
            <a:lvl4pPr marL="0" indent="0">
              <a:spcBef>
                <a:spcPts val="0"/>
              </a:spcBef>
              <a:buSzTx/>
              <a:buFontTx/>
              <a:buNone/>
              <a:defRPr sz="3600">
                <a:latin typeface="Helvetica Neue"/>
                <a:ea typeface="Helvetica Neue"/>
                <a:cs typeface="Helvetica Neue"/>
                <a:sym typeface="Helvetica Neue"/>
              </a:defRPr>
            </a:lvl4pPr>
            <a:lvl5pPr marL="0" indent="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2"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23" name="partial view looking up at the Colosseum under a blue sky"/>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4"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5"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0">
              <a:spcBef>
                <a:spcPts val="0"/>
              </a:spcBef>
              <a:buSzTx/>
              <a:buFontTx/>
              <a:buNone/>
              <a:defRPr sz="3600">
                <a:latin typeface="Helvetica Neue"/>
                <a:ea typeface="Helvetica Neue"/>
                <a:cs typeface="Helvetica Neue"/>
                <a:sym typeface="Helvetica Neue"/>
              </a:defRPr>
            </a:lvl2pPr>
            <a:lvl3pPr marL="0" indent="0">
              <a:spcBef>
                <a:spcPts val="0"/>
              </a:spcBef>
              <a:buSzTx/>
              <a:buFontTx/>
              <a:buNone/>
              <a:defRPr sz="3600">
                <a:latin typeface="Helvetica Neue"/>
                <a:ea typeface="Helvetica Neue"/>
                <a:cs typeface="Helvetica Neue"/>
                <a:sym typeface="Helvetica Neue"/>
              </a:defRPr>
            </a:lvl3pPr>
            <a:lvl4pPr marL="0" indent="0">
              <a:spcBef>
                <a:spcPts val="0"/>
              </a:spcBef>
              <a:buSzTx/>
              <a:buFontTx/>
              <a:buNone/>
              <a:defRPr sz="3600">
                <a:latin typeface="Helvetica Neue"/>
                <a:ea typeface="Helvetica Neue"/>
                <a:cs typeface="Helvetica Neue"/>
                <a:sym typeface="Helvetica Neue"/>
              </a:defRPr>
            </a:lvl4pPr>
            <a:lvl5pPr marL="0" indent="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1066800" y="4622800"/>
            <a:ext cx="22237700" cy="4470400"/>
          </a:xfrm>
          <a:prstGeom prst="rect">
            <a:avLst/>
          </a:prstGeom>
        </p:spPr>
        <p:txBody>
          <a:bodyPr anchor="ctr"/>
          <a:lstStyle/>
          <a:p>
            <a:pPr/>
            <a:r>
              <a:t>Title Text</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1"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42" name="partial view looking up at the Colosseum under a blue sky"/>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3" name="Title Text"/>
          <p:cNvSpPr txBox="1"/>
          <p:nvPr>
            <p:ph type="title"/>
          </p:nvPr>
        </p:nvSpPr>
        <p:spPr>
          <a:xfrm>
            <a:off x="1066800" y="2019300"/>
            <a:ext cx="10007600" cy="4470400"/>
          </a:xfrm>
          <a:prstGeom prst="rect">
            <a:avLst/>
          </a:prstGeom>
        </p:spPr>
        <p:txBody>
          <a:bodyPr/>
          <a:lstStyle/>
          <a:p>
            <a:pPr/>
            <a:r>
              <a:t>Title Text</a:t>
            </a:r>
          </a:p>
        </p:txBody>
      </p:sp>
      <p:sp>
        <p:nvSpPr>
          <p:cNvPr id="44"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0">
              <a:spcBef>
                <a:spcPts val="0"/>
              </a:spcBef>
              <a:buSzTx/>
              <a:buFontTx/>
              <a:buNone/>
              <a:defRPr sz="3600">
                <a:latin typeface="Helvetica Neue"/>
                <a:ea typeface="Helvetica Neue"/>
                <a:cs typeface="Helvetica Neue"/>
                <a:sym typeface="Helvetica Neue"/>
              </a:defRPr>
            </a:lvl2pPr>
            <a:lvl3pPr marL="0" indent="0">
              <a:spcBef>
                <a:spcPts val="0"/>
              </a:spcBef>
              <a:buSzTx/>
              <a:buFontTx/>
              <a:buNone/>
              <a:defRPr sz="3600">
                <a:latin typeface="Helvetica Neue"/>
                <a:ea typeface="Helvetica Neue"/>
                <a:cs typeface="Helvetica Neue"/>
                <a:sym typeface="Helvetica Neue"/>
              </a:defRPr>
            </a:lvl3pPr>
            <a:lvl4pPr marL="0" indent="0">
              <a:spcBef>
                <a:spcPts val="0"/>
              </a:spcBef>
              <a:buSzTx/>
              <a:buFontTx/>
              <a:buNone/>
              <a:defRPr sz="3600">
                <a:latin typeface="Helvetica Neue"/>
                <a:ea typeface="Helvetica Neue"/>
                <a:cs typeface="Helvetica Neue"/>
                <a:sym typeface="Helvetica Neue"/>
              </a:defRPr>
            </a:lvl4pPr>
            <a:lvl5pPr marL="0" indent="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952499" y="129858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Title Text"/>
          <p:cNvSpPr txBox="1"/>
          <p:nvPr>
            <p:ph type="title"/>
          </p:nvPr>
        </p:nvSpPr>
        <p:spPr>
          <a:prstGeom prst="rect">
            <a:avLst/>
          </a:prstGeom>
        </p:spPr>
        <p:txBody>
          <a:bodyPr/>
          <a:lstStyle/>
          <a:p>
            <a:pPr/>
            <a:r>
              <a:t>Title Text</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0" name="Title Text"/>
          <p:cNvSpPr txBox="1"/>
          <p:nvPr>
            <p:ph type="title"/>
          </p:nvPr>
        </p:nvSpPr>
        <p:spPr>
          <a:prstGeom prst="rect">
            <a:avLst/>
          </a:prstGeom>
        </p:spPr>
        <p:txBody>
          <a:bodyPr/>
          <a:lstStyle/>
          <a:p>
            <a:pPr/>
            <a:r>
              <a:t>Title Text</a:t>
            </a:r>
          </a:p>
        </p:txBody>
      </p:sp>
      <p:sp>
        <p:nvSpPr>
          <p:cNvPr id="6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69"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70" name="row of blue gondolas with Venice in the background"/>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1" name="Title Text"/>
          <p:cNvSpPr txBox="1"/>
          <p:nvPr>
            <p:ph type="title"/>
          </p:nvPr>
        </p:nvSpPr>
        <p:spPr>
          <a:xfrm>
            <a:off x="1066800" y="469900"/>
            <a:ext cx="9525000" cy="1968500"/>
          </a:xfrm>
          <a:prstGeom prst="rect">
            <a:avLst/>
          </a:prstGeom>
        </p:spPr>
        <p:txBody>
          <a:bodyPr/>
          <a:lstStyle/>
          <a:p>
            <a:pPr/>
            <a:r>
              <a:t>Title Text</a:t>
            </a:r>
          </a:p>
        </p:txBody>
      </p:sp>
      <p:sp>
        <p:nvSpPr>
          <p:cNvPr id="72"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73" name="Slide Number"/>
          <p:cNvSpPr txBox="1"/>
          <p:nvPr>
            <p:ph type="sldNum" sz="quarter" idx="2"/>
          </p:nvPr>
        </p:nvSpPr>
        <p:spPr>
          <a:xfrm>
            <a:off x="957643" y="129858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Live Video Small">
    <p:spTree>
      <p:nvGrpSpPr>
        <p:cNvPr id="1" name=""/>
        <p:cNvGrpSpPr/>
        <p:nvPr/>
      </p:nvGrpSpPr>
      <p:grpSpPr>
        <a:xfrm>
          <a:off x="0" y="0"/>
          <a:ext cx="0" cy="0"/>
          <a:chOff x="0" y="0"/>
          <a:chExt cx="0" cy="0"/>
        </a:xfrm>
      </p:grpSpPr>
      <p:sp>
        <p:nvSpPr>
          <p:cNvPr id="80" name="Line"/>
          <p:cNvSpPr/>
          <p:nvPr/>
        </p:nvSpPr>
        <p:spPr>
          <a:xfrm>
            <a:off x="1066799" y="2768600"/>
            <a:ext cx="22250401" cy="1"/>
          </a:xfrm>
          <a:prstGeom prst="line">
            <a:avLst/>
          </a:prstGeom>
          <a:ln w="12700">
            <a:solidFill>
              <a:srgbClr val="9A9A9A"/>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81" name="Title Text"/>
          <p:cNvSpPr txBox="1"/>
          <p:nvPr>
            <p:ph type="title"/>
          </p:nvPr>
        </p:nvSpPr>
        <p:spPr>
          <a:xfrm>
            <a:off x="1066800" y="469900"/>
            <a:ext cx="9525000" cy="1968500"/>
          </a:xfrm>
          <a:prstGeom prst="rect">
            <a:avLst/>
          </a:prstGeom>
        </p:spPr>
        <p:txBody>
          <a:bodyPr/>
          <a:lstStyle/>
          <a:p>
            <a:pPr/>
            <a:r>
              <a:t>Title Text</a:t>
            </a:r>
          </a:p>
        </p:txBody>
      </p:sp>
      <p:sp>
        <p:nvSpPr>
          <p:cNvPr id="82"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xfrm>
            <a:off x="957643" y="129858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Live Video Large">
    <p:spTree>
      <p:nvGrpSpPr>
        <p:cNvPr id="1" name=""/>
        <p:cNvGrpSpPr/>
        <p:nvPr/>
      </p:nvGrpSpPr>
      <p:grpSpPr>
        <a:xfrm>
          <a:off x="0" y="0"/>
          <a:ext cx="0" cy="0"/>
          <a:chOff x="0" y="0"/>
          <a:chExt cx="0" cy="0"/>
        </a:xfrm>
      </p:grpSpPr>
      <p:sp>
        <p:nvSpPr>
          <p:cNvPr id="90"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91" name="Title Text"/>
          <p:cNvSpPr txBox="1"/>
          <p:nvPr>
            <p:ph type="title"/>
          </p:nvPr>
        </p:nvSpPr>
        <p:spPr>
          <a:xfrm>
            <a:off x="1066800" y="469900"/>
            <a:ext cx="9525000" cy="1968500"/>
          </a:xfrm>
          <a:prstGeom prst="rect">
            <a:avLst/>
          </a:prstGeom>
        </p:spPr>
        <p:txBody>
          <a:bodyPr/>
          <a:lstStyle/>
          <a:p>
            <a:pPr/>
            <a:r>
              <a:t>Title Text</a:t>
            </a:r>
          </a:p>
        </p:txBody>
      </p:sp>
      <p:sp>
        <p:nvSpPr>
          <p:cNvPr id="92"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93" name="Slide Number"/>
          <p:cNvSpPr txBox="1"/>
          <p:nvPr>
            <p:ph type="sldNum" sz="quarter" idx="2"/>
          </p:nvPr>
        </p:nvSpPr>
        <p:spPr>
          <a:xfrm>
            <a:off x="957643" y="129858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100"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108"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09"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10" name="bridge over river with city buildings in the background"/>
          <p:cNvSpPr/>
          <p:nvPr>
            <p:ph type="pic" sz="quarter" idx="21"/>
          </p:nvPr>
        </p:nvSpPr>
        <p:spPr>
          <a:xfrm>
            <a:off x="15930593" y="6423034"/>
            <a:ext cx="9151185" cy="6108701"/>
          </a:xfrm>
          <a:prstGeom prst="rect">
            <a:avLst/>
          </a:prstGeom>
        </p:spPr>
        <p:txBody>
          <a:bodyPr lIns="91439" tIns="45719" rIns="91439" bIns="45719">
            <a:noAutofit/>
          </a:bodyPr>
          <a:lstStyle/>
          <a:p>
            <a:pPr/>
          </a:p>
        </p:txBody>
      </p:sp>
      <p:sp>
        <p:nvSpPr>
          <p:cNvPr id="111" name="row of blue gondolas with Venice in the background"/>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112" name="aerial view of an old city in Italy"/>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13"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0">
              <a:spcBef>
                <a:spcPts val="0"/>
              </a:spcBef>
              <a:buSzTx/>
              <a:buFontTx/>
              <a:buNone/>
              <a:defRPr sz="3600">
                <a:latin typeface="Helvetica Neue"/>
                <a:ea typeface="Helvetica Neue"/>
                <a:cs typeface="Helvetica Neue"/>
                <a:sym typeface="Helvetica Neue"/>
              </a:defRPr>
            </a:lvl2pPr>
            <a:lvl3pPr marL="0" indent="0">
              <a:spcBef>
                <a:spcPts val="0"/>
              </a:spcBef>
              <a:buSzTx/>
              <a:buFontTx/>
              <a:buNone/>
              <a:defRPr sz="3600">
                <a:latin typeface="Helvetica Neue"/>
                <a:ea typeface="Helvetica Neue"/>
                <a:cs typeface="Helvetica Neue"/>
                <a:sym typeface="Helvetica Neue"/>
              </a:defRPr>
            </a:lvl3pPr>
            <a:lvl4pPr marL="0" indent="0">
              <a:spcBef>
                <a:spcPts val="0"/>
              </a:spcBef>
              <a:buSzTx/>
              <a:buFontTx/>
              <a:buNone/>
              <a:defRPr sz="3600">
                <a:latin typeface="Helvetica Neue"/>
                <a:ea typeface="Helvetica Neue"/>
                <a:cs typeface="Helvetica Neue"/>
                <a:sym typeface="Helvetica Neue"/>
              </a:defRPr>
            </a:lvl4pPr>
            <a:lvl5pPr marL="0" indent="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21"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22"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sp>
        <p:nvSpPr>
          <p:cNvPr id="1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30" name="aerial view of an old city in Italy"/>
          <p:cNvSpPr/>
          <p:nvPr>
            <p:ph type="pic" idx="21"/>
          </p:nvPr>
        </p:nvSpPr>
        <p:spPr>
          <a:xfrm>
            <a:off x="-12700" y="-25400"/>
            <a:ext cx="24384000" cy="17774328"/>
          </a:xfrm>
          <a:prstGeom prst="rect">
            <a:avLst/>
          </a:prstGeom>
        </p:spPr>
        <p:txBody>
          <a:bodyPr lIns="91439" tIns="45719" rIns="91439" bIns="45719">
            <a:noAutofit/>
          </a:bodyPr>
          <a:lstStyle/>
          <a:p>
            <a:pPr/>
          </a:p>
        </p:txBody>
      </p:sp>
      <p:sp>
        <p:nvSpPr>
          <p:cNvPr id="1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sp>
        <p:nvSpPr>
          <p:cNvPr id="4"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23216221" y="12985800"/>
            <a:ext cx="368504" cy="374600"/>
          </a:xfrm>
          <a:prstGeom prst="rect">
            <a:avLst/>
          </a:prstGeom>
          <a:ln w="12700">
            <a:miter lim="400000"/>
          </a:ln>
        </p:spPr>
        <p:txBody>
          <a:bodyPr wrap="none" lIns="50800" tIns="50800" rIns="50800" bIns="50800" anchor="b">
            <a:spAutoFit/>
          </a:bodyPr>
          <a:lstStyle>
            <a:lvl1pPr algn="r">
              <a:spcBef>
                <a:spcPts val="0"/>
              </a:spcBef>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2.jpeg"/><Relationship Id="rId5" Type="http://schemas.openxmlformats.org/officeDocument/2006/relationships/image" Target="../media/image1.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png"/><Relationship Id="rId3" Type="http://schemas.openxmlformats.org/officeDocument/2006/relationships/image" Target="../media/image1.jpe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 Id="rId11" Type="http://schemas.openxmlformats.org/officeDocument/2006/relationships/image" Target="../media/image1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eg"/><Relationship Id="rId3" Type="http://schemas.openxmlformats.org/officeDocument/2006/relationships/hyperlink" Target="https://www.webfx.com/blog/marketing/importance-of-digital-marketing/" TargetMode="External"/></Relationships>

</file>

<file path=ppt/slides/_rels/slide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19.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png"/><Relationship Id="rId3" Type="http://schemas.openxmlformats.org/officeDocument/2006/relationships/image" Target="../media/image1.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png"/><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8" Type="http://schemas.openxmlformats.org/officeDocument/2006/relationships/image" Target="../media/image25.png"/><Relationship Id="rId9" Type="http://schemas.openxmlformats.org/officeDocument/2006/relationships/image" Target="../media/image26.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3.png"/><Relationship Id="rId9" Type="http://schemas.openxmlformats.org/officeDocument/2006/relationships/image" Target="../media/image34.png"/><Relationship Id="rId10" Type="http://schemas.openxmlformats.org/officeDocument/2006/relationships/image" Target="../media/image35.png"/><Relationship Id="rId11" Type="http://schemas.openxmlformats.org/officeDocument/2006/relationships/image" Target="../media/image36.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png"/><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image" Target="../media/image41.png"/><Relationship Id="rId8" Type="http://schemas.openxmlformats.org/officeDocument/2006/relationships/image" Target="../media/image42.png"/><Relationship Id="rId9" Type="http://schemas.openxmlformats.org/officeDocument/2006/relationships/image" Target="../media/image43.png"/><Relationship Id="rId10" Type="http://schemas.openxmlformats.org/officeDocument/2006/relationships/image" Target="../media/image44.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image" Target="../media/image50.png"/><Relationship Id="rId8" Type="http://schemas.openxmlformats.org/officeDocument/2006/relationships/image" Target="../media/image51.png"/><Relationship Id="rId9" Type="http://schemas.openxmlformats.org/officeDocument/2006/relationships/image" Target="../media/image52.png"/><Relationship Id="rId10" Type="http://schemas.openxmlformats.org/officeDocument/2006/relationships/image" Target="../media/image5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jpeg"/><Relationship Id="rId3" Type="http://schemas.openxmlformats.org/officeDocument/2006/relationships/hyperlink" Target="mailto:lynn@FLcharteralliance.org" TargetMode="Externa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8236"/>
        </a:solidFill>
      </p:bgPr>
    </p:bg>
    <p:spTree>
      <p:nvGrpSpPr>
        <p:cNvPr id="1" name=""/>
        <p:cNvGrpSpPr/>
        <p:nvPr/>
      </p:nvGrpSpPr>
      <p:grpSpPr>
        <a:xfrm>
          <a:off x="0" y="0"/>
          <a:ext cx="0" cy="0"/>
          <a:chOff x="0" y="0"/>
          <a:chExt cx="0" cy="0"/>
        </a:xfrm>
      </p:grpSpPr>
      <p:pic>
        <p:nvPicPr>
          <p:cNvPr id="147" name="Black and white photo of a person playing the drums" descr="Black and white photo of a person playing the drums"/>
          <p:cNvPicPr>
            <a:picLocks noChangeAspect="1"/>
          </p:cNvPicPr>
          <p:nvPr>
            <p:ph type="pic" idx="21"/>
          </p:nvPr>
        </p:nvPicPr>
        <p:blipFill>
          <a:blip r:embed="rId2">
            <a:extLst/>
          </a:blip>
          <a:srcRect l="0" t="11673" r="0" b="11673"/>
          <a:stretch>
            <a:fillRect/>
          </a:stretch>
        </p:blipFill>
        <p:spPr>
          <a:xfrm>
            <a:off x="0" y="-6350"/>
            <a:ext cx="24384001" cy="10680700"/>
          </a:xfrm>
          <a:prstGeom prst="rect">
            <a:avLst/>
          </a:prstGeom>
        </p:spPr>
      </p:pic>
      <p:sp>
        <p:nvSpPr>
          <p:cNvPr id="148" name="Enrollmania Masterclass:…"/>
          <p:cNvSpPr txBox="1"/>
          <p:nvPr>
            <p:ph type="title"/>
          </p:nvPr>
        </p:nvSpPr>
        <p:spPr>
          <a:xfrm>
            <a:off x="1386806" y="10884692"/>
            <a:ext cx="21431625" cy="2387601"/>
          </a:xfrm>
          <a:prstGeom prst="rect">
            <a:avLst/>
          </a:prstGeom>
        </p:spPr>
        <p:txBody>
          <a:bodyPr/>
          <a:lstStyle/>
          <a:p>
            <a:pPr algn="ctr" defTabSz="800735">
              <a:defRPr b="1" sz="6596">
                <a:solidFill>
                  <a:srgbClr val="005493"/>
                </a:solidFill>
                <a:latin typeface="Helvetica Neue"/>
                <a:ea typeface="Helvetica Neue"/>
                <a:cs typeface="Helvetica Neue"/>
                <a:sym typeface="Helvetica Neue"/>
              </a:defRPr>
            </a:pPr>
            <a:r>
              <a:t>Enrollmania Masterclass:</a:t>
            </a:r>
          </a:p>
          <a:p>
            <a:pPr algn="ctr" defTabSz="800735">
              <a:defRPr b="1" sz="6596">
                <a:solidFill>
                  <a:srgbClr val="005493"/>
                </a:solidFill>
                <a:latin typeface="Helvetica Neue"/>
                <a:ea typeface="Helvetica Neue"/>
                <a:cs typeface="Helvetica Neue"/>
                <a:sym typeface="Helvetica Neue"/>
              </a:defRPr>
            </a:pPr>
            <a:r>
              <a:t>Strageties to Elevate Your Charter School Enrollment</a:t>
            </a:r>
          </a:p>
        </p:txBody>
      </p:sp>
      <p:sp>
        <p:nvSpPr>
          <p:cNvPr id="149" name="FCSC+SCS 2024"/>
          <p:cNvSpPr txBox="1"/>
          <p:nvPr/>
        </p:nvSpPr>
        <p:spPr>
          <a:xfrm>
            <a:off x="552313" y="212452"/>
            <a:ext cx="20350766" cy="1968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spcBef>
                <a:spcPts val="0"/>
              </a:spcBef>
              <a:defRPr b="1" sz="6000">
                <a:solidFill>
                  <a:schemeClr val="accent6">
                    <a:satOff val="6899"/>
                    <a:lumOff val="-25862"/>
                  </a:schemeClr>
                </a:solidFill>
                <a:latin typeface="Helvetica Neue"/>
                <a:ea typeface="Helvetica Neue"/>
                <a:cs typeface="Helvetica Neue"/>
                <a:sym typeface="Helvetica Neue"/>
              </a:defRPr>
            </a:lvl1pPr>
          </a:lstStyle>
          <a:p>
            <a:pPr/>
            <a:r>
              <a:t>FCSC+SCS 2024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1" name="Black and white close-up photo of a piano being played" descr="Black and white close-up photo of a piano being played"/>
          <p:cNvPicPr>
            <a:picLocks noChangeAspect="1"/>
          </p:cNvPicPr>
          <p:nvPr>
            <p:ph type="pic" idx="21"/>
          </p:nvPr>
        </p:nvPicPr>
        <p:blipFill>
          <a:blip r:embed="rId2">
            <a:extLst/>
          </a:blip>
          <a:srcRect l="0" t="0" r="0" b="0"/>
          <a:stretch>
            <a:fillRect/>
          </a:stretch>
        </p:blipFill>
        <p:spPr>
          <a:xfrm>
            <a:off x="11759596" y="762000"/>
            <a:ext cx="12192001" cy="12192000"/>
          </a:xfrm>
          <a:prstGeom prst="rect">
            <a:avLst/>
          </a:prstGeom>
        </p:spPr>
      </p:pic>
      <p:sp>
        <p:nvSpPr>
          <p:cNvPr id="152" name="About the FCSA"/>
          <p:cNvSpPr txBox="1"/>
          <p:nvPr>
            <p:ph type="title"/>
          </p:nvPr>
        </p:nvSpPr>
        <p:spPr>
          <a:prstGeom prst="rect">
            <a:avLst/>
          </a:prstGeom>
        </p:spPr>
        <p:txBody>
          <a:bodyPr/>
          <a:lstStyle>
            <a:lvl1pPr>
              <a:defRPr b="1" sz="6000">
                <a:solidFill>
                  <a:schemeClr val="accent6">
                    <a:hueOff val="141687"/>
                    <a:satOff val="4211"/>
                    <a:lumOff val="-16270"/>
                  </a:schemeClr>
                </a:solidFill>
                <a:latin typeface="Helvetica Neue"/>
                <a:ea typeface="Helvetica Neue"/>
                <a:cs typeface="Helvetica Neue"/>
                <a:sym typeface="Helvetica Neue"/>
              </a:defRPr>
            </a:lvl1pPr>
          </a:lstStyle>
          <a:p>
            <a:pPr/>
            <a:r>
              <a:t>About the FCSA</a:t>
            </a:r>
          </a:p>
        </p:txBody>
      </p:sp>
      <p:sp>
        <p:nvSpPr>
          <p:cNvPr id="153" name="A statewide non-profit, member-driven association working for charter schools &amp; their stakeholders at the federal, state, and district levels.…"/>
          <p:cNvSpPr txBox="1"/>
          <p:nvPr>
            <p:ph type="body" sz="half" idx="1"/>
          </p:nvPr>
        </p:nvSpPr>
        <p:spPr>
          <a:xfrm>
            <a:off x="1066800" y="3416300"/>
            <a:ext cx="10317027" cy="9372600"/>
          </a:xfrm>
          <a:prstGeom prst="rect">
            <a:avLst/>
          </a:prstGeom>
        </p:spPr>
        <p:txBody>
          <a:bodyPr/>
          <a:lstStyle/>
          <a:p>
            <a:pPr marL="0" indent="0">
              <a:spcBef>
                <a:spcPts val="5900"/>
              </a:spcBef>
              <a:buSzTx/>
              <a:buFontTx/>
              <a:buNone/>
              <a:defRPr sz="5000">
                <a:solidFill>
                  <a:srgbClr val="000000"/>
                </a:solidFill>
                <a:latin typeface="+mn-lt"/>
                <a:ea typeface="+mn-ea"/>
                <a:cs typeface="+mn-cs"/>
                <a:sym typeface="Helvetica Neue Light"/>
              </a:defRPr>
            </a:pPr>
            <a:r>
              <a:t>A statewide non-profit, member-driven association working for charter schools &amp; their stakeholders at the federal, state, and district levels. </a:t>
            </a:r>
          </a:p>
          <a:p>
            <a:pPr marL="0" indent="0">
              <a:spcBef>
                <a:spcPts val="5900"/>
              </a:spcBef>
              <a:buSzTx/>
              <a:buFontTx/>
              <a:buNone/>
              <a:defRPr sz="5000">
                <a:solidFill>
                  <a:srgbClr val="000000"/>
                </a:solidFill>
                <a:latin typeface="+mn-lt"/>
                <a:ea typeface="+mn-ea"/>
                <a:cs typeface="+mn-cs"/>
                <a:sym typeface="Helvetica Neue Light"/>
              </a:defRPr>
            </a:pPr>
            <a:r>
              <a:t>FCSA advocates for, defends, supports, and collaborates with public charter schools to influence legislative policy and environments.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Rectangle"/>
          <p:cNvSpPr/>
          <p:nvPr/>
        </p:nvSpPr>
        <p:spPr>
          <a:xfrm>
            <a:off x="6302" y="3051819"/>
            <a:ext cx="24384001" cy="2782233"/>
          </a:xfrm>
          <a:prstGeom prst="rect">
            <a:avLst/>
          </a:prstGeom>
          <a:solidFill>
            <a:srgbClr val="FF9300"/>
          </a:solidFill>
          <a:ln w="12700">
            <a:miter lim="400000"/>
          </a:ln>
        </p:spPr>
        <p:txBody>
          <a:bodyPr lIns="50800" tIns="50800" rIns="50800" bIns="50800" anchor="ctr"/>
          <a:lstStyle/>
          <a:p>
            <a:pPr algn="ctr">
              <a:spcBef>
                <a:spcPts val="0"/>
              </a:spcBef>
              <a:defRPr>
                <a:solidFill>
                  <a:srgbClr val="FFFFFF"/>
                </a:solidFill>
              </a:defRPr>
            </a:pPr>
          </a:p>
        </p:txBody>
      </p:sp>
      <p:sp>
        <p:nvSpPr>
          <p:cNvPr id="156" name="FCSC+SCS 2024"/>
          <p:cNvSpPr txBox="1"/>
          <p:nvPr>
            <p:ph type="title" idx="4294967295"/>
          </p:nvPr>
        </p:nvSpPr>
        <p:spPr>
          <a:xfrm>
            <a:off x="552313" y="212452"/>
            <a:ext cx="20350766" cy="1968501"/>
          </a:xfrm>
          <a:prstGeom prst="rect">
            <a:avLst/>
          </a:prstGeom>
        </p:spPr>
        <p:txBody>
          <a:bodyPr/>
          <a:lstStyle>
            <a:lvl1pPr>
              <a:defRPr b="1" sz="6000">
                <a:solidFill>
                  <a:schemeClr val="accent6">
                    <a:satOff val="6899"/>
                    <a:lumOff val="-25862"/>
                  </a:schemeClr>
                </a:solidFill>
                <a:latin typeface="Helvetica Neue"/>
                <a:ea typeface="Helvetica Neue"/>
                <a:cs typeface="Helvetica Neue"/>
                <a:sym typeface="Helvetica Neue"/>
              </a:defRPr>
            </a:lvl1pPr>
          </a:lstStyle>
          <a:p>
            <a:pPr/>
            <a:r>
              <a:t>FCSC+SCS 2024 </a:t>
            </a:r>
          </a:p>
        </p:txBody>
      </p:sp>
      <p:pic>
        <p:nvPicPr>
          <p:cNvPr id="157" name="Black and white photo of a person playing the drums" descr="Black and white photo of a person playing the drums"/>
          <p:cNvPicPr>
            <a:picLocks noChangeAspect="1"/>
          </p:cNvPicPr>
          <p:nvPr/>
        </p:nvPicPr>
        <p:blipFill>
          <a:blip r:embed="rId2">
            <a:extLst/>
          </a:blip>
          <a:srcRect l="0" t="11673" r="0" b="11673"/>
          <a:stretch>
            <a:fillRect/>
          </a:stretch>
        </p:blipFill>
        <p:spPr>
          <a:xfrm>
            <a:off x="20049410" y="11887251"/>
            <a:ext cx="4494364" cy="1968626"/>
          </a:xfrm>
          <a:prstGeom prst="rect">
            <a:avLst/>
          </a:prstGeom>
          <a:ln w="12700">
            <a:miter lim="400000"/>
          </a:ln>
        </p:spPr>
      </p:pic>
      <p:sp>
        <p:nvSpPr>
          <p:cNvPr id="158" name="Presenter:…"/>
          <p:cNvSpPr txBox="1"/>
          <p:nvPr/>
        </p:nvSpPr>
        <p:spPr>
          <a:xfrm>
            <a:off x="1099590" y="6879401"/>
            <a:ext cx="22586617" cy="231838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spAutoFit/>
          </a:bodyPr>
          <a:lstStyle/>
          <a:p>
            <a:pPr algn="ctr">
              <a:defRPr>
                <a:solidFill>
                  <a:srgbClr val="000000"/>
                </a:solidFill>
              </a:defRPr>
            </a:pPr>
            <a:r>
              <a:t>Presenter: </a:t>
            </a:r>
          </a:p>
          <a:p>
            <a:pPr algn="ctr">
              <a:spcBef>
                <a:spcPts val="0"/>
              </a:spcBef>
              <a:defRPr>
                <a:solidFill>
                  <a:srgbClr val="000000"/>
                </a:solidFill>
              </a:defRPr>
            </a:pPr>
            <a:r>
              <a:t>Lynn Norman-Teck, Executive Director</a:t>
            </a:r>
          </a:p>
          <a:p>
            <a:pPr algn="ctr">
              <a:spcBef>
                <a:spcPts val="0"/>
              </a:spcBef>
              <a:defRPr>
                <a:solidFill>
                  <a:srgbClr val="000000"/>
                </a:solidFill>
              </a:defRPr>
            </a:pPr>
            <a:r>
              <a:t>Lynn@FLcharteralliance.org</a:t>
            </a:r>
          </a:p>
        </p:txBody>
      </p:sp>
      <p:sp>
        <p:nvSpPr>
          <p:cNvPr id="159" name="Enrollmania Masterclass:…"/>
          <p:cNvSpPr txBox="1"/>
          <p:nvPr/>
        </p:nvSpPr>
        <p:spPr>
          <a:xfrm>
            <a:off x="896949" y="2995414"/>
            <a:ext cx="21431625" cy="238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ctr" defTabSz="800735">
              <a:spcBef>
                <a:spcPts val="0"/>
              </a:spcBef>
              <a:defRPr b="1" sz="6596">
                <a:solidFill>
                  <a:srgbClr val="005493"/>
                </a:solidFill>
                <a:latin typeface="Helvetica Neue"/>
                <a:ea typeface="Helvetica Neue"/>
                <a:cs typeface="Helvetica Neue"/>
                <a:sym typeface="Helvetica Neue"/>
              </a:defRPr>
            </a:pPr>
            <a:r>
              <a:t>Enrollmania Masterclass:</a:t>
            </a:r>
          </a:p>
          <a:p>
            <a:pPr algn="ctr" defTabSz="800735">
              <a:spcBef>
                <a:spcPts val="0"/>
              </a:spcBef>
              <a:defRPr b="1" sz="6596">
                <a:solidFill>
                  <a:srgbClr val="005493"/>
                </a:solidFill>
                <a:latin typeface="Helvetica Neue"/>
                <a:ea typeface="Helvetica Neue"/>
                <a:cs typeface="Helvetica Neue"/>
                <a:sym typeface="Helvetica Neue"/>
              </a:defRPr>
            </a:pPr>
            <a:r>
              <a:t>Strageties to Elevate Your Charter School Enrollment</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1" name="Screenshot 2024-09-05 at 12.51.45 PM.png" descr="Screenshot 2024-09-05 at 12.51.45 PM.png"/>
          <p:cNvPicPr>
            <a:picLocks noChangeAspect="1"/>
          </p:cNvPicPr>
          <p:nvPr/>
        </p:nvPicPr>
        <p:blipFill>
          <a:blip r:embed="rId2">
            <a:extLst/>
          </a:blip>
          <a:stretch>
            <a:fillRect/>
          </a:stretch>
        </p:blipFill>
        <p:spPr>
          <a:xfrm>
            <a:off x="30416930" y="695684"/>
            <a:ext cx="11112501" cy="9245601"/>
          </a:xfrm>
          <a:prstGeom prst="rect">
            <a:avLst/>
          </a:prstGeom>
          <a:ln w="12700">
            <a:miter lim="400000"/>
          </a:ln>
        </p:spPr>
      </p:pic>
      <p:pic>
        <p:nvPicPr>
          <p:cNvPr id="162" name="Screenshot 2024-09-05 at 12.51.32 PM.png" descr="Screenshot 2024-09-05 at 12.51.32 PM.png"/>
          <p:cNvPicPr>
            <a:picLocks noChangeAspect="1"/>
          </p:cNvPicPr>
          <p:nvPr/>
        </p:nvPicPr>
        <p:blipFill>
          <a:blip r:embed="rId3">
            <a:extLst/>
          </a:blip>
          <a:stretch>
            <a:fillRect/>
          </a:stretch>
        </p:blipFill>
        <p:spPr>
          <a:xfrm>
            <a:off x="32614576" y="10057509"/>
            <a:ext cx="11049001" cy="9169401"/>
          </a:xfrm>
          <a:prstGeom prst="rect">
            <a:avLst/>
          </a:prstGeom>
          <a:ln w="12700">
            <a:miter lim="400000"/>
          </a:ln>
        </p:spPr>
      </p:pic>
      <p:sp>
        <p:nvSpPr>
          <p:cNvPr id="163" name="Enrollment Drives your Budget"/>
          <p:cNvSpPr txBox="1"/>
          <p:nvPr>
            <p:ph type="title"/>
          </p:nvPr>
        </p:nvSpPr>
        <p:spPr>
          <a:xfrm>
            <a:off x="765965" y="-3448"/>
            <a:ext cx="19946614" cy="1968501"/>
          </a:xfrm>
          <a:prstGeom prst="rect">
            <a:avLst/>
          </a:prstGeom>
        </p:spPr>
        <p:txBody>
          <a:bodyPr/>
          <a:lstStyle>
            <a:lvl1pPr>
              <a:defRPr b="1" sz="6000">
                <a:solidFill>
                  <a:schemeClr val="accent6">
                    <a:hueOff val="141687"/>
                    <a:satOff val="4211"/>
                    <a:lumOff val="-16270"/>
                  </a:schemeClr>
                </a:solidFill>
                <a:latin typeface="Helvetica Neue"/>
                <a:ea typeface="Helvetica Neue"/>
                <a:cs typeface="Helvetica Neue"/>
                <a:sym typeface="Helvetica Neue"/>
              </a:defRPr>
            </a:lvl1pPr>
          </a:lstStyle>
          <a:p>
            <a:pPr/>
            <a:r>
              <a:t>Enrollment Drives your Budget</a:t>
            </a:r>
          </a:p>
        </p:txBody>
      </p:sp>
      <p:pic>
        <p:nvPicPr>
          <p:cNvPr id="164" name="Florida_enrollment gains_2024 report.jpg" descr="Florida_enrollment gains_2024 report.jpg"/>
          <p:cNvPicPr>
            <a:picLocks noChangeAspect="1"/>
          </p:cNvPicPr>
          <p:nvPr/>
        </p:nvPicPr>
        <p:blipFill>
          <a:blip r:embed="rId4">
            <a:extLst/>
          </a:blip>
          <a:stretch>
            <a:fillRect/>
          </a:stretch>
        </p:blipFill>
        <p:spPr>
          <a:xfrm>
            <a:off x="937571" y="2350755"/>
            <a:ext cx="10260599" cy="10260599"/>
          </a:xfrm>
          <a:prstGeom prst="rect">
            <a:avLst/>
          </a:prstGeom>
          <a:ln w="12700">
            <a:miter lim="400000"/>
          </a:ln>
        </p:spPr>
      </p:pic>
      <p:pic>
        <p:nvPicPr>
          <p:cNvPr id="165" name="Black and white photo of a person playing the drums" descr="Black and white photo of a person playing the drums"/>
          <p:cNvPicPr>
            <a:picLocks noChangeAspect="1"/>
          </p:cNvPicPr>
          <p:nvPr/>
        </p:nvPicPr>
        <p:blipFill>
          <a:blip r:embed="rId5">
            <a:extLst/>
          </a:blip>
          <a:srcRect l="0" t="11673" r="0" b="11673"/>
          <a:stretch>
            <a:fillRect/>
          </a:stretch>
        </p:blipFill>
        <p:spPr>
          <a:xfrm>
            <a:off x="20049410" y="11887251"/>
            <a:ext cx="4494364" cy="1968626"/>
          </a:xfrm>
          <a:prstGeom prst="rect">
            <a:avLst/>
          </a:prstGeom>
          <a:ln w="12700">
            <a:miter lim="400000"/>
          </a:ln>
        </p:spPr>
      </p:pic>
      <p:sp>
        <p:nvSpPr>
          <p:cNvPr id="166" name="Charter School Enrollment is rising…"/>
          <p:cNvSpPr txBox="1"/>
          <p:nvPr/>
        </p:nvSpPr>
        <p:spPr>
          <a:xfrm>
            <a:off x="12778161" y="3024631"/>
            <a:ext cx="11019678" cy="78030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lnSpc>
                <a:spcPct val="10000"/>
              </a:lnSpc>
              <a:spcBef>
                <a:spcPts val="4000"/>
              </a:spcBef>
              <a:defRPr b="1" sz="3700">
                <a:solidFill>
                  <a:srgbClr val="000000"/>
                </a:solidFill>
                <a:latin typeface="Helvetica Neue"/>
                <a:ea typeface="Helvetica Neue"/>
                <a:cs typeface="Helvetica Neue"/>
                <a:sym typeface="Helvetica Neue"/>
              </a:defRPr>
            </a:pPr>
            <a:r>
              <a:t>Charter School Enrollment is rising </a:t>
            </a:r>
          </a:p>
          <a:p>
            <a:pPr algn="ctr">
              <a:lnSpc>
                <a:spcPct val="10000"/>
              </a:lnSpc>
              <a:spcBef>
                <a:spcPts val="4000"/>
              </a:spcBef>
              <a:defRPr b="1" sz="3700">
                <a:solidFill>
                  <a:srgbClr val="000000"/>
                </a:solidFill>
                <a:latin typeface="Helvetica Neue"/>
                <a:ea typeface="Helvetica Neue"/>
                <a:cs typeface="Helvetica Neue"/>
                <a:sym typeface="Helvetica Neue"/>
              </a:defRPr>
            </a:pPr>
            <a:r>
              <a:t>but it’s a competitive education landscape.</a:t>
            </a:r>
          </a:p>
          <a:p>
            <a:pPr>
              <a:lnSpc>
                <a:spcPct val="10000"/>
              </a:lnSpc>
              <a:defRPr sz="3700">
                <a:solidFill>
                  <a:srgbClr val="000000"/>
                </a:solidFill>
                <a:latin typeface="Helvetica Neue"/>
                <a:ea typeface="Helvetica Neue"/>
                <a:cs typeface="Helvetica Neue"/>
                <a:sym typeface="Helvetica Neue"/>
              </a:defRPr>
            </a:pPr>
          </a:p>
          <a:p>
            <a:pPr>
              <a:lnSpc>
                <a:spcPct val="80000"/>
              </a:lnSpc>
              <a:spcBef>
                <a:spcPts val="5600"/>
              </a:spcBef>
              <a:defRPr sz="3700">
                <a:solidFill>
                  <a:srgbClr val="000000"/>
                </a:solidFill>
                <a:latin typeface="Helvetica Neue"/>
                <a:ea typeface="Helvetica Neue"/>
                <a:cs typeface="Helvetica Neue"/>
                <a:sym typeface="Helvetica Neue"/>
              </a:defRPr>
            </a:pPr>
            <a:r>
              <a:t>Good news: Parents know what a charter school is.</a:t>
            </a:r>
          </a:p>
          <a:p>
            <a:pPr>
              <a:lnSpc>
                <a:spcPct val="80000"/>
              </a:lnSpc>
              <a:spcBef>
                <a:spcPts val="3300"/>
              </a:spcBef>
              <a:defRPr sz="3700">
                <a:solidFill>
                  <a:srgbClr val="000000"/>
                </a:solidFill>
                <a:latin typeface="Helvetica Neue"/>
                <a:ea typeface="Helvetica Neue"/>
                <a:cs typeface="Helvetica Neue"/>
                <a:sym typeface="Helvetica Neue"/>
              </a:defRPr>
            </a:pPr>
            <a:r>
              <a:t>Bad news: You need to skillfully communicate who you are and set yourself apart.  </a:t>
            </a:r>
          </a:p>
          <a:p>
            <a:pPr>
              <a:defRPr sz="3700">
                <a:solidFill>
                  <a:srgbClr val="000000"/>
                </a:solidFill>
                <a:latin typeface="Helvetica Neue"/>
                <a:ea typeface="Helvetica Neue"/>
                <a:cs typeface="Helvetica Neue"/>
                <a:sym typeface="Helvetica Neue"/>
              </a:defRPr>
            </a:pPr>
            <a:r>
              <a:t>School choice is no longer just about proximity but about value. </a:t>
            </a:r>
            <a:r>
              <a:rPr b="1"/>
              <a:t>Ask yourself: What unique programs or opportunities does my school offer?</a:t>
            </a:r>
            <a:endParaRPr b="1"/>
          </a:p>
          <a:p>
            <a:pPr>
              <a:defRPr sz="3700">
                <a:solidFill>
                  <a:srgbClr val="000000"/>
                </a:solidFill>
              </a:defRPr>
            </a:pPr>
            <a:r>
              <a:t> </a:t>
            </a:r>
          </a:p>
        </p:txBody>
      </p:sp>
      <p:sp>
        <p:nvSpPr>
          <p:cNvPr id="167" name="https://shorturl.at/uO7VE"/>
          <p:cNvSpPr txBox="1"/>
          <p:nvPr/>
        </p:nvSpPr>
        <p:spPr>
          <a:xfrm>
            <a:off x="14645777" y="12997057"/>
            <a:ext cx="3376766"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atin typeface="Helvetica Neue"/>
                <a:ea typeface="Helvetica Neue"/>
                <a:cs typeface="Helvetica Neue"/>
                <a:sym typeface="Helvetica Neue"/>
              </a:defRPr>
            </a:lvl1pPr>
          </a:lstStyle>
          <a:p>
            <a:pPr/>
            <a:r>
              <a:t>https://shorturl.at/uO7VE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9" name="Screenshot 2024-10-15 at 3.13.40 PM.png" descr="Screenshot 2024-10-15 at 3.13.40 PM.png"/>
          <p:cNvPicPr>
            <a:picLocks noChangeAspect="1"/>
          </p:cNvPicPr>
          <p:nvPr/>
        </p:nvPicPr>
        <p:blipFill>
          <a:blip r:embed="rId2">
            <a:extLst/>
          </a:blip>
          <a:stretch>
            <a:fillRect/>
          </a:stretch>
        </p:blipFill>
        <p:spPr>
          <a:xfrm>
            <a:off x="2697146" y="6775024"/>
            <a:ext cx="2123269" cy="1989276"/>
          </a:xfrm>
          <a:prstGeom prst="rect">
            <a:avLst/>
          </a:prstGeom>
          <a:ln w="12700">
            <a:miter lim="400000"/>
          </a:ln>
        </p:spPr>
      </p:pic>
      <p:pic>
        <p:nvPicPr>
          <p:cNvPr id="170" name="Black and white photo of a person playing the drums" descr="Black and white photo of a person playing the drums"/>
          <p:cNvPicPr>
            <a:picLocks noChangeAspect="1"/>
          </p:cNvPicPr>
          <p:nvPr/>
        </p:nvPicPr>
        <p:blipFill>
          <a:blip r:embed="rId3">
            <a:extLst/>
          </a:blip>
          <a:srcRect l="0" t="11673" r="0" b="11673"/>
          <a:stretch>
            <a:fillRect/>
          </a:stretch>
        </p:blipFill>
        <p:spPr>
          <a:xfrm>
            <a:off x="19879344" y="11796576"/>
            <a:ext cx="4494364" cy="1968626"/>
          </a:xfrm>
          <a:prstGeom prst="rect">
            <a:avLst/>
          </a:prstGeom>
          <a:ln w="12700">
            <a:miter lim="400000"/>
          </a:ln>
        </p:spPr>
      </p:pic>
      <p:sp>
        <p:nvSpPr>
          <p:cNvPr id="171" name="Your Logo"/>
          <p:cNvSpPr txBox="1"/>
          <p:nvPr>
            <p:ph type="title" idx="4294967295"/>
          </p:nvPr>
        </p:nvSpPr>
        <p:spPr>
          <a:xfrm>
            <a:off x="765965" y="-3448"/>
            <a:ext cx="19946614" cy="1968501"/>
          </a:xfrm>
          <a:prstGeom prst="rect">
            <a:avLst/>
          </a:prstGeom>
        </p:spPr>
        <p:txBody>
          <a:bodyPr/>
          <a:lstStyle>
            <a:lvl1pPr>
              <a:defRPr b="1" sz="6000">
                <a:solidFill>
                  <a:schemeClr val="accent6">
                    <a:hueOff val="141687"/>
                    <a:satOff val="4211"/>
                    <a:lumOff val="-16270"/>
                  </a:schemeClr>
                </a:solidFill>
                <a:latin typeface="Helvetica Neue"/>
                <a:ea typeface="Helvetica Neue"/>
                <a:cs typeface="Helvetica Neue"/>
                <a:sym typeface="Helvetica Neue"/>
              </a:defRPr>
            </a:lvl1pPr>
          </a:lstStyle>
          <a:p>
            <a:pPr/>
            <a:r>
              <a:t>Your Logo</a:t>
            </a:r>
          </a:p>
        </p:txBody>
      </p:sp>
      <p:sp>
        <p:nvSpPr>
          <p:cNvPr id="172" name="A visual representation of your brand:…"/>
          <p:cNvSpPr txBox="1"/>
          <p:nvPr/>
        </p:nvSpPr>
        <p:spPr>
          <a:xfrm>
            <a:off x="12028765" y="6235319"/>
            <a:ext cx="9875521" cy="48239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defRPr>
            </a:pPr>
            <a:r>
              <a:t>A visual representation of your brand:</a:t>
            </a:r>
          </a:p>
          <a:p>
            <a:pPr marL="635000" indent="-635000">
              <a:buSzPct val="75000"/>
              <a:buFont typeface="Helvetica Neue"/>
              <a:buChar char="•"/>
              <a:defRPr sz="4000">
                <a:solidFill>
                  <a:srgbClr val="000000"/>
                </a:solidFill>
              </a:defRPr>
            </a:pPr>
            <a:r>
              <a:t>Connect with your community</a:t>
            </a:r>
          </a:p>
          <a:p>
            <a:pPr marL="635000" indent="-635000">
              <a:buSzPct val="75000"/>
              <a:buFont typeface="Helvetica Neue"/>
              <a:buChar char="•"/>
              <a:defRPr sz="4000">
                <a:solidFill>
                  <a:srgbClr val="000000"/>
                </a:solidFill>
              </a:defRPr>
            </a:pPr>
            <a:r>
              <a:t>Differentiate you from competitors</a:t>
            </a:r>
          </a:p>
          <a:p>
            <a:pPr marL="635000" indent="-635000">
              <a:buSzPct val="75000"/>
              <a:buFont typeface="Helvetica Neue"/>
              <a:buChar char="•"/>
              <a:defRPr sz="4000">
                <a:solidFill>
                  <a:srgbClr val="000000"/>
                </a:solidFill>
              </a:defRPr>
            </a:pPr>
            <a:r>
              <a:t>Convey the school’s personality &amp; mission</a:t>
            </a:r>
          </a:p>
        </p:txBody>
      </p:sp>
      <p:pic>
        <p:nvPicPr>
          <p:cNvPr id="173" name="Screenshot 2024-10-15 at 3.12.29 PM.png" descr="Screenshot 2024-10-15 at 3.12.29 PM.png"/>
          <p:cNvPicPr>
            <a:picLocks noChangeAspect="1"/>
          </p:cNvPicPr>
          <p:nvPr/>
        </p:nvPicPr>
        <p:blipFill>
          <a:blip r:embed="rId4">
            <a:extLst/>
          </a:blip>
          <a:stretch>
            <a:fillRect/>
          </a:stretch>
        </p:blipFill>
        <p:spPr>
          <a:xfrm>
            <a:off x="6374064" y="4557086"/>
            <a:ext cx="2243078" cy="2208885"/>
          </a:xfrm>
          <a:prstGeom prst="rect">
            <a:avLst/>
          </a:prstGeom>
          <a:ln w="12700">
            <a:miter lim="400000"/>
          </a:ln>
        </p:spPr>
      </p:pic>
      <p:pic>
        <p:nvPicPr>
          <p:cNvPr id="174" name="Screenshot 2024-10-15 at 3.16.24 PM.png" descr="Screenshot 2024-10-15 at 3.16.24 PM.png"/>
          <p:cNvPicPr>
            <a:picLocks noChangeAspect="1"/>
          </p:cNvPicPr>
          <p:nvPr/>
        </p:nvPicPr>
        <p:blipFill>
          <a:blip r:embed="rId5">
            <a:extLst/>
          </a:blip>
          <a:stretch>
            <a:fillRect/>
          </a:stretch>
        </p:blipFill>
        <p:spPr>
          <a:xfrm>
            <a:off x="1637967" y="4677278"/>
            <a:ext cx="2025559" cy="1968501"/>
          </a:xfrm>
          <a:prstGeom prst="rect">
            <a:avLst/>
          </a:prstGeom>
          <a:ln w="12700">
            <a:miter lim="400000"/>
          </a:ln>
        </p:spPr>
      </p:pic>
      <p:pic>
        <p:nvPicPr>
          <p:cNvPr id="175" name="Screenshot 2024-10-15 at 3.16.16 PM.png" descr="Screenshot 2024-10-15 at 3.16.16 PM.png"/>
          <p:cNvPicPr>
            <a:picLocks noChangeAspect="1"/>
          </p:cNvPicPr>
          <p:nvPr/>
        </p:nvPicPr>
        <p:blipFill>
          <a:blip r:embed="rId6">
            <a:extLst/>
          </a:blip>
          <a:stretch>
            <a:fillRect/>
          </a:stretch>
        </p:blipFill>
        <p:spPr>
          <a:xfrm>
            <a:off x="4113939" y="4649834"/>
            <a:ext cx="2111363" cy="2023389"/>
          </a:xfrm>
          <a:prstGeom prst="rect">
            <a:avLst/>
          </a:prstGeom>
          <a:ln w="12700">
            <a:miter lim="400000"/>
          </a:ln>
        </p:spPr>
      </p:pic>
      <p:pic>
        <p:nvPicPr>
          <p:cNvPr id="176" name="Screenshot 2024-10-15 at 3.14.27 PM.png" descr="Screenshot 2024-10-15 at 3.14.27 PM.png"/>
          <p:cNvPicPr>
            <a:picLocks noChangeAspect="1"/>
          </p:cNvPicPr>
          <p:nvPr/>
        </p:nvPicPr>
        <p:blipFill>
          <a:blip r:embed="rId7">
            <a:extLst/>
          </a:blip>
          <a:stretch>
            <a:fillRect/>
          </a:stretch>
        </p:blipFill>
        <p:spPr>
          <a:xfrm>
            <a:off x="721149" y="6775024"/>
            <a:ext cx="1929598" cy="1989276"/>
          </a:xfrm>
          <a:prstGeom prst="rect">
            <a:avLst/>
          </a:prstGeom>
          <a:ln w="12700">
            <a:miter lim="400000"/>
          </a:ln>
        </p:spPr>
      </p:pic>
      <p:pic>
        <p:nvPicPr>
          <p:cNvPr id="177" name="Screenshot 2024-10-15 at 3.13.16 PM.png" descr="Screenshot 2024-10-15 at 3.13.16 PM.png"/>
          <p:cNvPicPr>
            <a:picLocks noChangeAspect="1"/>
          </p:cNvPicPr>
          <p:nvPr/>
        </p:nvPicPr>
        <p:blipFill>
          <a:blip r:embed="rId8">
            <a:extLst/>
          </a:blip>
          <a:stretch>
            <a:fillRect/>
          </a:stretch>
        </p:blipFill>
        <p:spPr>
          <a:xfrm>
            <a:off x="7018513" y="6810779"/>
            <a:ext cx="1877136" cy="1917767"/>
          </a:xfrm>
          <a:prstGeom prst="rect">
            <a:avLst/>
          </a:prstGeom>
          <a:ln w="12700">
            <a:miter lim="400000"/>
          </a:ln>
        </p:spPr>
      </p:pic>
      <p:sp>
        <p:nvSpPr>
          <p:cNvPr id="178" name="Warm colors like red, orange, and yellow (along with all their variations) generally represent feelings of energy, passion, movement,and boldness.…"/>
          <p:cNvSpPr txBox="1"/>
          <p:nvPr/>
        </p:nvSpPr>
        <p:spPr>
          <a:xfrm>
            <a:off x="185102" y="12115415"/>
            <a:ext cx="19933914" cy="1213104"/>
          </a:xfrm>
          <a:prstGeom prst="rect">
            <a:avLst/>
          </a:prstGeom>
          <a:ln w="12700">
            <a:solidFill>
              <a:srgbClr val="9A9A9A"/>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spcBef>
                <a:spcPts val="0"/>
              </a:spcBef>
              <a:defRPr sz="2400">
                <a:solidFill>
                  <a:srgbClr val="000000"/>
                </a:solidFill>
              </a:defRPr>
            </a:pPr>
            <a:r>
              <a:t>Warm colors like </a:t>
            </a:r>
            <a:r>
              <a:rPr b="1">
                <a:latin typeface="Helvetica Neue"/>
                <a:ea typeface="Helvetica Neue"/>
                <a:cs typeface="Helvetica Neue"/>
                <a:sym typeface="Helvetica Neue"/>
              </a:rPr>
              <a:t>red, orange, and yellow</a:t>
            </a:r>
            <a:r>
              <a:t> (along with all their variations) generally represent feelings of </a:t>
            </a:r>
            <a:r>
              <a:rPr b="1">
                <a:latin typeface="Helvetica Neue"/>
                <a:ea typeface="Helvetica Neue"/>
                <a:cs typeface="Helvetica Neue"/>
                <a:sym typeface="Helvetica Neue"/>
              </a:rPr>
              <a:t>energy</a:t>
            </a:r>
            <a:r>
              <a:t>, </a:t>
            </a:r>
            <a:r>
              <a:rPr b="1">
                <a:latin typeface="Helvetica Neue"/>
                <a:ea typeface="Helvetica Neue"/>
                <a:cs typeface="Helvetica Neue"/>
                <a:sym typeface="Helvetica Neue"/>
              </a:rPr>
              <a:t>passion</a:t>
            </a:r>
            <a:r>
              <a:t>, </a:t>
            </a:r>
            <a:r>
              <a:rPr b="1">
                <a:latin typeface="Helvetica Neue"/>
                <a:ea typeface="Helvetica Neue"/>
                <a:cs typeface="Helvetica Neue"/>
                <a:sym typeface="Helvetica Neue"/>
              </a:rPr>
              <a:t>movement</a:t>
            </a:r>
            <a:r>
              <a:t>,and </a:t>
            </a:r>
            <a:r>
              <a:rPr b="1">
                <a:latin typeface="Helvetica Neue"/>
                <a:ea typeface="Helvetica Neue"/>
                <a:cs typeface="Helvetica Neue"/>
                <a:sym typeface="Helvetica Neue"/>
              </a:rPr>
              <a:t>boldness</a:t>
            </a:r>
            <a:r>
              <a:t>. </a:t>
            </a:r>
          </a:p>
          <a:p>
            <a:pPr>
              <a:spcBef>
                <a:spcPts val="0"/>
              </a:spcBef>
              <a:defRPr sz="2400">
                <a:solidFill>
                  <a:srgbClr val="000000"/>
                </a:solidFill>
              </a:defRPr>
            </a:pPr>
            <a:r>
              <a:t>Cool colors like </a:t>
            </a:r>
            <a:r>
              <a:rPr b="1">
                <a:latin typeface="Helvetica Neue"/>
                <a:ea typeface="Helvetica Neue"/>
                <a:cs typeface="Helvetica Neue"/>
                <a:sym typeface="Helvetica Neue"/>
              </a:rPr>
              <a:t>green, blue, and purple</a:t>
            </a:r>
            <a:r>
              <a:t> are often more subdued. They paint a picture of </a:t>
            </a:r>
            <a:r>
              <a:rPr b="1">
                <a:latin typeface="Helvetica Neue"/>
                <a:ea typeface="Helvetica Neue"/>
                <a:cs typeface="Helvetica Neue"/>
                <a:sym typeface="Helvetica Neue"/>
              </a:rPr>
              <a:t>calm</a:t>
            </a:r>
            <a:r>
              <a:t>, </a:t>
            </a:r>
            <a:r>
              <a:rPr b="1">
                <a:latin typeface="Helvetica Neue"/>
                <a:ea typeface="Helvetica Neue"/>
                <a:cs typeface="Helvetica Neue"/>
                <a:sym typeface="Helvetica Neue"/>
              </a:rPr>
              <a:t>relaxing</a:t>
            </a:r>
            <a:r>
              <a:t>, and </a:t>
            </a:r>
            <a:r>
              <a:rPr b="1">
                <a:latin typeface="Helvetica Neue"/>
                <a:ea typeface="Helvetica Neue"/>
                <a:cs typeface="Helvetica Neue"/>
                <a:sym typeface="Helvetica Neue"/>
              </a:rPr>
              <a:t>trustworthiness. </a:t>
            </a:r>
          </a:p>
          <a:p>
            <a:pPr>
              <a:spcBef>
                <a:spcPts val="0"/>
              </a:spcBef>
              <a:defRPr sz="2400">
                <a:solidFill>
                  <a:srgbClr val="000000"/>
                </a:solidFill>
              </a:defRPr>
            </a:pPr>
            <a:r>
              <a:t>Source: </a:t>
            </a:r>
            <a:r>
              <a:rPr i="1">
                <a:latin typeface="Helvetica Neue"/>
                <a:ea typeface="Helvetica Neue"/>
                <a:cs typeface="Helvetica Neue"/>
                <a:sym typeface="Helvetica Neue"/>
              </a:rPr>
              <a:t>GrowSchools</a:t>
            </a:r>
          </a:p>
        </p:txBody>
      </p:sp>
      <p:pic>
        <p:nvPicPr>
          <p:cNvPr id="179" name="Screenshot 2024-10-16 at 8.35.02 AM.png" descr="Screenshot 2024-10-16 at 8.35.02 AM.png"/>
          <p:cNvPicPr>
            <a:picLocks noChangeAspect="1"/>
          </p:cNvPicPr>
          <p:nvPr/>
        </p:nvPicPr>
        <p:blipFill>
          <a:blip r:embed="rId9">
            <a:extLst/>
          </a:blip>
          <a:stretch>
            <a:fillRect/>
          </a:stretch>
        </p:blipFill>
        <p:spPr>
          <a:xfrm>
            <a:off x="9047529" y="6902636"/>
            <a:ext cx="1877136" cy="1848586"/>
          </a:xfrm>
          <a:prstGeom prst="rect">
            <a:avLst/>
          </a:prstGeom>
          <a:ln w="12700">
            <a:miter lim="400000"/>
          </a:ln>
        </p:spPr>
      </p:pic>
      <p:pic>
        <p:nvPicPr>
          <p:cNvPr id="180" name="Screenshot 2024-10-16 at 8.33.38 AM.png" descr="Screenshot 2024-10-16 at 8.33.38 AM.png"/>
          <p:cNvPicPr>
            <a:picLocks noChangeAspect="1"/>
          </p:cNvPicPr>
          <p:nvPr/>
        </p:nvPicPr>
        <p:blipFill>
          <a:blip r:embed="rId10">
            <a:extLst/>
          </a:blip>
          <a:stretch>
            <a:fillRect/>
          </a:stretch>
        </p:blipFill>
        <p:spPr>
          <a:xfrm>
            <a:off x="4534719" y="6757967"/>
            <a:ext cx="2165251" cy="2023390"/>
          </a:xfrm>
          <a:prstGeom prst="rect">
            <a:avLst/>
          </a:prstGeom>
          <a:ln w="12700">
            <a:miter lim="400000"/>
          </a:ln>
        </p:spPr>
      </p:pic>
      <p:pic>
        <p:nvPicPr>
          <p:cNvPr id="181" name="Screenshot 2024-10-16 at 3.27.59 PM.png" descr="Screenshot 2024-10-16 at 3.27.59 PM.png"/>
          <p:cNvPicPr>
            <a:picLocks noChangeAspect="1"/>
          </p:cNvPicPr>
          <p:nvPr/>
        </p:nvPicPr>
        <p:blipFill>
          <a:blip r:embed="rId11">
            <a:extLst/>
          </a:blip>
          <a:stretch>
            <a:fillRect/>
          </a:stretch>
        </p:blipFill>
        <p:spPr>
          <a:xfrm>
            <a:off x="6171238" y="356355"/>
            <a:ext cx="17088028" cy="234696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Your Website"/>
          <p:cNvSpPr txBox="1"/>
          <p:nvPr>
            <p:ph type="title"/>
          </p:nvPr>
        </p:nvSpPr>
        <p:spPr>
          <a:xfrm>
            <a:off x="1067312" y="463550"/>
            <a:ext cx="19946614" cy="1968500"/>
          </a:xfrm>
          <a:prstGeom prst="rect">
            <a:avLst/>
          </a:prstGeom>
        </p:spPr>
        <p:txBody>
          <a:bodyPr/>
          <a:lstStyle>
            <a:lvl1pPr>
              <a:defRPr b="1" sz="6000">
                <a:solidFill>
                  <a:schemeClr val="accent6">
                    <a:hueOff val="141687"/>
                    <a:satOff val="4211"/>
                    <a:lumOff val="-16270"/>
                  </a:schemeClr>
                </a:solidFill>
                <a:latin typeface="Helvetica Neue"/>
                <a:ea typeface="Helvetica Neue"/>
                <a:cs typeface="Helvetica Neue"/>
                <a:sym typeface="Helvetica Neue"/>
              </a:defRPr>
            </a:lvl1pPr>
          </a:lstStyle>
          <a:p>
            <a:pPr/>
            <a:r>
              <a:t>Your Website</a:t>
            </a:r>
          </a:p>
        </p:txBody>
      </p:sp>
      <p:sp>
        <p:nvSpPr>
          <p:cNvPr id="184" name="Design &amp; Function are important…"/>
          <p:cNvSpPr txBox="1"/>
          <p:nvPr/>
        </p:nvSpPr>
        <p:spPr>
          <a:xfrm>
            <a:off x="998051" y="2101852"/>
            <a:ext cx="22387898" cy="951229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000">
                <a:solidFill>
                  <a:srgbClr val="000000"/>
                </a:solidFill>
              </a:defRPr>
            </a:pPr>
          </a:p>
          <a:p>
            <a:pPr marL="635000" indent="-635000">
              <a:buSzPct val="75000"/>
              <a:buFont typeface="Helvetica Neue"/>
              <a:buChar char="•"/>
              <a:defRPr sz="4000">
                <a:solidFill>
                  <a:srgbClr val="000000"/>
                </a:solidFill>
              </a:defRPr>
            </a:pPr>
            <a:r>
              <a:t>Design &amp; Function are important</a:t>
            </a:r>
          </a:p>
          <a:p>
            <a:pPr marL="635000" indent="-635000">
              <a:buSzPct val="75000"/>
              <a:buFont typeface="Helvetica Neue"/>
              <a:buChar char="•"/>
              <a:defRPr sz="4000">
                <a:solidFill>
                  <a:srgbClr val="000000"/>
                </a:solidFill>
              </a:defRPr>
            </a:pPr>
            <a:r>
              <a:rPr b="1">
                <a:latin typeface="Helvetica Neue"/>
                <a:ea typeface="Helvetica Neue"/>
                <a:cs typeface="Helvetica Neue"/>
                <a:sym typeface="Helvetica Neue"/>
              </a:rPr>
              <a:t>Organize strategically</a:t>
            </a:r>
            <a:r>
              <a:t> to best communicate with parents,   </a:t>
            </a:r>
          </a:p>
          <a:p>
            <a:pPr>
              <a:spcBef>
                <a:spcPts val="200"/>
              </a:spcBef>
              <a:defRPr sz="4000">
                <a:solidFill>
                  <a:srgbClr val="000000"/>
                </a:solidFill>
              </a:defRPr>
            </a:pPr>
            <a:r>
              <a:t>     stakeholders, and prospective parents &amp; staff</a:t>
            </a:r>
          </a:p>
          <a:p>
            <a:pPr>
              <a:spcBef>
                <a:spcPts val="200"/>
              </a:spcBef>
              <a:defRPr sz="4000">
                <a:solidFill>
                  <a:srgbClr val="000000"/>
                </a:solidFill>
              </a:defRPr>
            </a:pPr>
          </a:p>
          <a:p>
            <a:pPr marL="508000" indent="-508000">
              <a:spcBef>
                <a:spcPts val="200"/>
              </a:spcBef>
              <a:buSzPct val="75000"/>
              <a:buFont typeface="Helvetica Neue"/>
              <a:buChar char="•"/>
              <a:defRPr sz="4000">
                <a:solidFill>
                  <a:srgbClr val="000000"/>
                </a:solidFill>
              </a:defRPr>
            </a:pPr>
            <a:r>
              <a:t>Include: grades served, location &amp; how to apply</a:t>
            </a:r>
          </a:p>
          <a:p>
            <a:pPr marL="635000" indent="-635000">
              <a:buSzPct val="75000"/>
              <a:buFont typeface="Helvetica Neue"/>
              <a:buChar char="•"/>
              <a:defRPr sz="4000">
                <a:solidFill>
                  <a:srgbClr val="000000"/>
                </a:solidFill>
              </a:defRPr>
            </a:pPr>
            <a:r>
              <a:t>Your mission/focus &amp; proof you are meeting it</a:t>
            </a:r>
          </a:p>
          <a:p>
            <a:pPr marL="635000" indent="-635000">
              <a:buSzPct val="75000"/>
              <a:buFont typeface="Helvetica Neue"/>
              <a:buChar char="•"/>
              <a:defRPr sz="4000">
                <a:solidFill>
                  <a:srgbClr val="000000"/>
                </a:solidFill>
              </a:defRPr>
            </a:pPr>
            <a:r>
              <a:t>Accolades, Success, Testimonials, Strengths</a:t>
            </a:r>
          </a:p>
          <a:p>
            <a:pPr marL="635000" indent="-635000">
              <a:buSzPct val="75000"/>
              <a:buFont typeface="Helvetica Neue"/>
              <a:buChar char="•"/>
              <a:defRPr sz="4000">
                <a:solidFill>
                  <a:srgbClr val="000000"/>
                </a:solidFill>
              </a:defRPr>
            </a:pPr>
            <a:r>
              <a:t>Search Engine Optimization (SEO)</a:t>
            </a:r>
          </a:p>
        </p:txBody>
      </p:sp>
      <p:sp>
        <p:nvSpPr>
          <p:cNvPr id="185" name="Charter schools in Florida must maintain a website that includes the following information:…"/>
          <p:cNvSpPr txBox="1"/>
          <p:nvPr/>
        </p:nvSpPr>
        <p:spPr>
          <a:xfrm>
            <a:off x="15548675" y="684863"/>
            <a:ext cx="7719070" cy="11072743"/>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spcBef>
                <a:spcPts val="0"/>
              </a:spcBef>
              <a:defRPr b="1" sz="2600">
                <a:solidFill>
                  <a:srgbClr val="FFFFFF"/>
                </a:solidFill>
                <a:latin typeface="Helvetica Neue"/>
                <a:ea typeface="Helvetica Neue"/>
                <a:cs typeface="Helvetica Neue"/>
                <a:sym typeface="Helvetica Neue"/>
              </a:defRPr>
            </a:pPr>
            <a:r>
              <a:t>Charter schools in Florida must maintain a website that includes the following information: </a:t>
            </a:r>
            <a:endParaRPr>
              <a:solidFill>
                <a:srgbClr val="1F1F1F"/>
              </a:solidFill>
            </a:endParaRPr>
          </a:p>
          <a:p>
            <a:pPr>
              <a:spcBef>
                <a:spcPts val="0"/>
              </a:spcBef>
              <a:defRPr sz="2600">
                <a:solidFill>
                  <a:srgbClr val="FFFFFF"/>
                </a:solidFill>
              </a:defRPr>
            </a:pPr>
          </a:p>
          <a:p>
            <a:pPr>
              <a:spcBef>
                <a:spcPts val="0"/>
              </a:spcBef>
              <a:defRPr sz="2600">
                <a:solidFill>
                  <a:srgbClr val="FFFFFF"/>
                </a:solidFill>
              </a:defRPr>
            </a:pPr>
          </a:p>
          <a:p>
            <a:pPr>
              <a:spcBef>
                <a:spcPts val="0"/>
              </a:spcBef>
              <a:defRPr sz="2600">
                <a:solidFill>
                  <a:srgbClr val="FFFFFF"/>
                </a:solidFill>
              </a:defRPr>
            </a:pPr>
            <a:r>
              <a:rPr b="1">
                <a:latin typeface="Helvetica Neue"/>
                <a:ea typeface="Helvetica Neue"/>
                <a:cs typeface="Helvetica Neue"/>
                <a:sym typeface="Helvetica Neue"/>
              </a:rPr>
              <a:t>School information</a:t>
            </a:r>
            <a:r>
              <a:t>: The school's grade and academic performance, programs, and annual budget </a:t>
            </a:r>
            <a:br>
              <a:rPr>
                <a:solidFill>
                  <a:srgbClr val="1F1F1F"/>
                </a:solidFill>
              </a:rPr>
            </a:br>
          </a:p>
          <a:p>
            <a:pPr>
              <a:spcBef>
                <a:spcPts val="0"/>
              </a:spcBef>
              <a:defRPr sz="2600">
                <a:solidFill>
                  <a:srgbClr val="FFFFFF"/>
                </a:solidFill>
              </a:defRPr>
            </a:pPr>
            <a:r>
              <a:rPr b="1">
                <a:latin typeface="Helvetica Neue"/>
                <a:ea typeface="Helvetica Neue"/>
                <a:cs typeface="Helvetica Neue"/>
                <a:sym typeface="Helvetica Neue"/>
              </a:rPr>
              <a:t>Governing board</a:t>
            </a:r>
            <a:r>
              <a:t>: The names of the governing board members and minutes of their quarterly meetings </a:t>
            </a:r>
            <a:br>
              <a:rPr>
                <a:solidFill>
                  <a:srgbClr val="1F1F1F"/>
                </a:solidFill>
              </a:rPr>
            </a:br>
          </a:p>
          <a:p>
            <a:pPr>
              <a:spcBef>
                <a:spcPts val="0"/>
              </a:spcBef>
              <a:defRPr sz="2600">
                <a:solidFill>
                  <a:srgbClr val="FFFFFF"/>
                </a:solidFill>
              </a:defRPr>
            </a:pPr>
            <a:r>
              <a:rPr b="1">
                <a:latin typeface="Helvetica Neue"/>
                <a:ea typeface="Helvetica Neue"/>
                <a:cs typeface="Helvetica Neue"/>
                <a:sym typeface="Helvetica Neue"/>
              </a:rPr>
              <a:t>Parent liaison</a:t>
            </a:r>
            <a:r>
              <a:t>: The name and contact information of the parent liaison </a:t>
            </a:r>
            <a:br>
              <a:rPr>
                <a:solidFill>
                  <a:srgbClr val="1F1F1F"/>
                </a:solidFill>
              </a:rPr>
            </a:br>
          </a:p>
          <a:p>
            <a:pPr>
              <a:spcBef>
                <a:spcPts val="0"/>
              </a:spcBef>
              <a:defRPr sz="2600">
                <a:solidFill>
                  <a:srgbClr val="FFFFFF"/>
                </a:solidFill>
              </a:defRPr>
            </a:pPr>
            <a:r>
              <a:rPr b="1">
                <a:latin typeface="Helvetica Neue"/>
                <a:ea typeface="Helvetica Neue"/>
                <a:cs typeface="Helvetica Neue"/>
                <a:sym typeface="Helvetica Neue"/>
              </a:rPr>
              <a:t>Management companies</a:t>
            </a:r>
            <a:r>
              <a:t>: The names of any management companies, service providers, or education management corporations associated with the school </a:t>
            </a:r>
            <a:br>
              <a:rPr>
                <a:solidFill>
                  <a:srgbClr val="1F1F1F"/>
                </a:solidFill>
              </a:rPr>
            </a:br>
          </a:p>
          <a:p>
            <a:pPr>
              <a:spcBef>
                <a:spcPts val="0"/>
              </a:spcBef>
              <a:defRPr sz="2600">
                <a:solidFill>
                  <a:srgbClr val="FFFFFF"/>
                </a:solidFill>
              </a:defRPr>
            </a:pPr>
            <a:r>
              <a:rPr b="1">
                <a:latin typeface="Helvetica Neue"/>
                <a:ea typeface="Helvetica Neue"/>
                <a:cs typeface="Helvetica Neue"/>
                <a:sym typeface="Helvetica Neue"/>
              </a:rPr>
              <a:t>Fiscal audit</a:t>
            </a:r>
            <a:r>
              <a:t>: The school's annual independent fiscal audit </a:t>
            </a:r>
            <a:br>
              <a:rPr>
                <a:solidFill>
                  <a:srgbClr val="1F1F1F"/>
                </a:solidFill>
              </a:rPr>
            </a:br>
          </a:p>
          <a:p>
            <a:pPr>
              <a:spcBef>
                <a:spcPts val="0"/>
              </a:spcBef>
              <a:defRPr sz="2600">
                <a:solidFill>
                  <a:srgbClr val="FFFFFF"/>
                </a:solidFill>
              </a:defRPr>
            </a:pPr>
            <a:r>
              <a:rPr b="1">
                <a:latin typeface="Helvetica Neue"/>
                <a:ea typeface="Helvetica Neue"/>
                <a:cs typeface="Helvetica Neue"/>
                <a:sym typeface="Helvetica Neue"/>
              </a:rPr>
              <a:t>Contact information</a:t>
            </a:r>
            <a:r>
              <a:t>: The contact information for the charter school representative must be posted prominently on the website and provided to parents in writing each year </a:t>
            </a:r>
          </a:p>
        </p:txBody>
      </p:sp>
      <p:pic>
        <p:nvPicPr>
          <p:cNvPr id="186" name="Black and white photo of a person playing the drums" descr="Black and white photo of a person playing the drums"/>
          <p:cNvPicPr>
            <a:picLocks noChangeAspect="1"/>
          </p:cNvPicPr>
          <p:nvPr/>
        </p:nvPicPr>
        <p:blipFill>
          <a:blip r:embed="rId2">
            <a:extLst/>
          </a:blip>
          <a:srcRect l="0" t="11673" r="0" b="11673"/>
          <a:stretch>
            <a:fillRect/>
          </a:stretch>
        </p:blipFill>
        <p:spPr>
          <a:xfrm>
            <a:off x="20049410" y="11887251"/>
            <a:ext cx="4494364" cy="1968626"/>
          </a:xfrm>
          <a:prstGeom prst="rect">
            <a:avLst/>
          </a:prstGeom>
          <a:ln w="12700">
            <a:miter lim="400000"/>
          </a:ln>
        </p:spPr>
      </p:pic>
      <p:sp>
        <p:nvSpPr>
          <p:cNvPr id="187" name="With more than 90 percent of online experiences starting with search engines, and 80 percent of users beginning their product research online, SEO provides your company the chance to connect with consumers that haven’t committed to a business or product "/>
          <p:cNvSpPr txBox="1"/>
          <p:nvPr/>
        </p:nvSpPr>
        <p:spPr>
          <a:xfrm>
            <a:off x="1644579" y="11666420"/>
            <a:ext cx="12923930" cy="1054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spcBef>
                <a:spcPts val="2000"/>
              </a:spcBef>
              <a:defRPr sz="2100">
                <a:solidFill>
                  <a:srgbClr val="444444"/>
                </a:solidFill>
                <a:latin typeface="Helvetica"/>
                <a:ea typeface="Helvetica"/>
                <a:cs typeface="Helvetica"/>
                <a:sym typeface="Helvetica"/>
              </a:defRPr>
            </a:pPr>
            <a:r>
              <a:rPr i="1"/>
              <a:t>With more than 90 percent of online experiences starting with search engines, and </a:t>
            </a:r>
            <a:r>
              <a:rPr i="1" u="sng">
                <a:hlinkClick r:id="rId3" invalidUrl="" action="" tgtFrame="" tooltip="" history="1" highlightClick="0" endSnd="0"/>
              </a:rPr>
              <a:t>80 percent of users</a:t>
            </a:r>
            <a:r>
              <a:rPr i="1"/>
              <a:t> beginning their product research online, SEO provides your company the chance to connect with consumers that haven’t committed to a business or product</a:t>
            </a:r>
            <a:r>
              <a:t> (source: WebFX).</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Cohesive Identity"/>
          <p:cNvSpPr txBox="1"/>
          <p:nvPr>
            <p:ph type="title"/>
          </p:nvPr>
        </p:nvSpPr>
        <p:spPr>
          <a:xfrm>
            <a:off x="1067312" y="463550"/>
            <a:ext cx="19946614" cy="1968500"/>
          </a:xfrm>
          <a:prstGeom prst="rect">
            <a:avLst/>
          </a:prstGeom>
        </p:spPr>
        <p:txBody>
          <a:bodyPr/>
          <a:lstStyle>
            <a:lvl1pPr>
              <a:defRPr b="1" sz="6000">
                <a:solidFill>
                  <a:schemeClr val="accent6">
                    <a:hueOff val="141687"/>
                    <a:satOff val="4211"/>
                    <a:lumOff val="-16270"/>
                  </a:schemeClr>
                </a:solidFill>
                <a:latin typeface="Helvetica Neue"/>
                <a:ea typeface="Helvetica Neue"/>
                <a:cs typeface="Helvetica Neue"/>
                <a:sym typeface="Helvetica Neue"/>
              </a:defRPr>
            </a:lvl1pPr>
          </a:lstStyle>
          <a:p>
            <a:pPr/>
            <a:r>
              <a:t>Cohesive Identity</a:t>
            </a:r>
          </a:p>
        </p:txBody>
      </p:sp>
      <p:sp>
        <p:nvSpPr>
          <p:cNvPr id="190" name="Social Media posts…"/>
          <p:cNvSpPr txBox="1"/>
          <p:nvPr/>
        </p:nvSpPr>
        <p:spPr>
          <a:xfrm>
            <a:off x="998051" y="1702818"/>
            <a:ext cx="22387898" cy="103103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000">
                <a:solidFill>
                  <a:srgbClr val="000000"/>
                </a:solidFill>
              </a:defRPr>
            </a:pPr>
          </a:p>
          <a:p>
            <a:pPr marL="508000" indent="-508000">
              <a:buSzPct val="75000"/>
              <a:buFont typeface="Helvetica Neue"/>
              <a:buChar char="•"/>
              <a:defRPr sz="4000">
                <a:solidFill>
                  <a:srgbClr val="000000"/>
                </a:solidFill>
              </a:defRPr>
            </a:pPr>
            <a:r>
              <a:t>Social Media posts</a:t>
            </a:r>
          </a:p>
          <a:p>
            <a:pPr marL="635000" indent="-635000">
              <a:buSzPct val="75000"/>
              <a:buFont typeface="Helvetica Neue"/>
              <a:buChar char="•"/>
              <a:defRPr sz="4000">
                <a:solidFill>
                  <a:srgbClr val="000000"/>
                </a:solidFill>
              </a:defRPr>
            </a:pPr>
            <a:r>
              <a:t>Signage</a:t>
            </a:r>
          </a:p>
          <a:p>
            <a:pPr marL="635000" indent="-635000">
              <a:buSzPct val="75000"/>
              <a:buFont typeface="Helvetica Neue"/>
              <a:buChar char="•"/>
              <a:defRPr sz="4000">
                <a:solidFill>
                  <a:srgbClr val="000000"/>
                </a:solidFill>
              </a:defRPr>
            </a:pPr>
            <a:r>
              <a:t>Advertising </a:t>
            </a:r>
          </a:p>
          <a:p>
            <a:pPr marL="635000" indent="-635000">
              <a:buSzPct val="75000"/>
              <a:buFont typeface="Helvetica Neue"/>
              <a:buChar char="•"/>
              <a:defRPr sz="4000">
                <a:solidFill>
                  <a:srgbClr val="000000"/>
                </a:solidFill>
              </a:defRPr>
            </a:pPr>
            <a:r>
              <a:t>Newsletters</a:t>
            </a:r>
          </a:p>
          <a:p>
            <a:pPr marL="635000" indent="-635000">
              <a:buSzPct val="75000"/>
              <a:buFont typeface="Helvetica Neue"/>
              <a:buChar char="•"/>
              <a:defRPr sz="4000">
                <a:solidFill>
                  <a:srgbClr val="000000"/>
                </a:solidFill>
              </a:defRPr>
            </a:pPr>
            <a:r>
              <a:t>Documents</a:t>
            </a:r>
          </a:p>
          <a:p>
            <a:pPr marL="635000" indent="-635000">
              <a:buSzPct val="75000"/>
              <a:buFont typeface="Helvetica Neue"/>
              <a:buChar char="•"/>
              <a:defRPr sz="4000">
                <a:solidFill>
                  <a:srgbClr val="000000"/>
                </a:solidFill>
              </a:defRPr>
            </a:pPr>
            <a:r>
              <a:t>Uniforms</a:t>
            </a:r>
          </a:p>
          <a:p>
            <a:pPr marL="635000" indent="-635000">
              <a:buSzPct val="75000"/>
              <a:buFont typeface="Helvetica Neue"/>
              <a:buChar char="•"/>
              <a:defRPr sz="4000">
                <a:solidFill>
                  <a:srgbClr val="000000"/>
                </a:solidFill>
              </a:defRPr>
            </a:pPr>
            <a:r>
              <a:t>Events</a:t>
            </a:r>
          </a:p>
        </p:txBody>
      </p:sp>
      <p:pic>
        <p:nvPicPr>
          <p:cNvPr id="191" name="Screenshot 2024-10-14 at 5.36.35 PM.png" descr="Screenshot 2024-10-14 at 5.36.35 PM.png"/>
          <p:cNvPicPr>
            <a:picLocks noChangeAspect="1"/>
          </p:cNvPicPr>
          <p:nvPr/>
        </p:nvPicPr>
        <p:blipFill>
          <a:blip r:embed="rId2">
            <a:extLst/>
          </a:blip>
          <a:stretch>
            <a:fillRect/>
          </a:stretch>
        </p:blipFill>
        <p:spPr>
          <a:xfrm>
            <a:off x="32549309" y="2063750"/>
            <a:ext cx="14287501" cy="9588500"/>
          </a:xfrm>
          <a:prstGeom prst="rect">
            <a:avLst/>
          </a:prstGeom>
          <a:ln w="12700">
            <a:miter lim="400000"/>
          </a:ln>
        </p:spPr>
      </p:pic>
      <p:pic>
        <p:nvPicPr>
          <p:cNvPr id="192" name="Screenshot 2024-10-15 at 3.43.29 PM.png" descr="Screenshot 2024-10-15 at 3.43.29 PM.png"/>
          <p:cNvPicPr>
            <a:picLocks noChangeAspect="1"/>
          </p:cNvPicPr>
          <p:nvPr/>
        </p:nvPicPr>
        <p:blipFill>
          <a:blip r:embed="rId3">
            <a:extLst/>
          </a:blip>
          <a:stretch>
            <a:fillRect/>
          </a:stretch>
        </p:blipFill>
        <p:spPr>
          <a:xfrm>
            <a:off x="5442977" y="5875079"/>
            <a:ext cx="12615560" cy="6131979"/>
          </a:xfrm>
          <a:prstGeom prst="rect">
            <a:avLst/>
          </a:prstGeom>
          <a:ln w="12700">
            <a:miter lim="400000"/>
          </a:ln>
        </p:spPr>
      </p:pic>
      <p:pic>
        <p:nvPicPr>
          <p:cNvPr id="193" name="Screenshot 2024-10-15 at 3.43.37 PM.png" descr="Screenshot 2024-10-15 at 3.43.37 PM.png"/>
          <p:cNvPicPr>
            <a:picLocks noChangeAspect="1"/>
          </p:cNvPicPr>
          <p:nvPr/>
        </p:nvPicPr>
        <p:blipFill>
          <a:blip r:embed="rId4">
            <a:extLst/>
          </a:blip>
          <a:stretch>
            <a:fillRect/>
          </a:stretch>
        </p:blipFill>
        <p:spPr>
          <a:xfrm>
            <a:off x="11312235" y="142832"/>
            <a:ext cx="10940834" cy="5574067"/>
          </a:xfrm>
          <a:prstGeom prst="rect">
            <a:avLst/>
          </a:prstGeom>
          <a:ln w="12700">
            <a:miter lim="400000"/>
          </a:ln>
        </p:spPr>
      </p:pic>
      <p:pic>
        <p:nvPicPr>
          <p:cNvPr id="194" name="Screenshot 2024-10-15 at 3.48.31 PM.png" descr="Screenshot 2024-10-15 at 3.48.31 PM.png"/>
          <p:cNvPicPr>
            <a:picLocks noChangeAspect="1"/>
          </p:cNvPicPr>
          <p:nvPr/>
        </p:nvPicPr>
        <p:blipFill>
          <a:blip r:embed="rId5">
            <a:extLst/>
          </a:blip>
          <a:stretch>
            <a:fillRect/>
          </a:stretch>
        </p:blipFill>
        <p:spPr>
          <a:xfrm>
            <a:off x="19244809" y="317421"/>
            <a:ext cx="4660120" cy="4470593"/>
          </a:xfrm>
          <a:prstGeom prst="rect">
            <a:avLst/>
          </a:prstGeom>
          <a:ln w="12700">
            <a:miter lim="400000"/>
          </a:ln>
        </p:spPr>
      </p:pic>
      <p:pic>
        <p:nvPicPr>
          <p:cNvPr id="195" name="Screenshot 2024-10-15 at 3.43.11 PM.png" descr="Screenshot 2024-10-15 at 3.43.11 PM.png"/>
          <p:cNvPicPr>
            <a:picLocks noChangeAspect="1"/>
          </p:cNvPicPr>
          <p:nvPr/>
        </p:nvPicPr>
        <p:blipFill>
          <a:blip r:embed="rId6">
            <a:extLst/>
          </a:blip>
          <a:stretch>
            <a:fillRect/>
          </a:stretch>
        </p:blipFill>
        <p:spPr>
          <a:xfrm>
            <a:off x="13990449" y="4774611"/>
            <a:ext cx="9563101" cy="4914901"/>
          </a:xfrm>
          <a:prstGeom prst="rect">
            <a:avLst/>
          </a:prstGeom>
          <a:ln w="12700">
            <a:miter lim="400000"/>
          </a:ln>
        </p:spPr>
      </p:pic>
      <p:pic>
        <p:nvPicPr>
          <p:cNvPr id="196" name="Screenshot 2024-10-15 at 3.46.35 PM.png" descr="Screenshot 2024-10-15 at 3.46.35 PM.png"/>
          <p:cNvPicPr>
            <a:picLocks noChangeAspect="1"/>
          </p:cNvPicPr>
          <p:nvPr/>
        </p:nvPicPr>
        <p:blipFill>
          <a:blip r:embed="rId7">
            <a:extLst/>
          </a:blip>
          <a:stretch>
            <a:fillRect/>
          </a:stretch>
        </p:blipFill>
        <p:spPr>
          <a:xfrm>
            <a:off x="15010209" y="9418091"/>
            <a:ext cx="4180178" cy="4142996"/>
          </a:xfrm>
          <a:prstGeom prst="rect">
            <a:avLst/>
          </a:prstGeom>
          <a:ln w="12700">
            <a:miter lim="400000"/>
          </a:ln>
        </p:spPr>
      </p:pic>
      <p:pic>
        <p:nvPicPr>
          <p:cNvPr id="197" name="Screenshot 2024-10-15 at 3.54.42 PM.png" descr="Screenshot 2024-10-15 at 3.54.42 PM.png"/>
          <p:cNvPicPr>
            <a:picLocks noChangeAspect="1"/>
          </p:cNvPicPr>
          <p:nvPr/>
        </p:nvPicPr>
        <p:blipFill>
          <a:blip r:embed="rId8">
            <a:extLst/>
          </a:blip>
          <a:stretch>
            <a:fillRect/>
          </a:stretch>
        </p:blipFill>
        <p:spPr>
          <a:xfrm>
            <a:off x="19841573" y="9846357"/>
            <a:ext cx="3846537" cy="3642478"/>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Marketing"/>
          <p:cNvSpPr txBox="1"/>
          <p:nvPr>
            <p:ph type="title"/>
          </p:nvPr>
        </p:nvSpPr>
        <p:spPr>
          <a:xfrm>
            <a:off x="1067312" y="463550"/>
            <a:ext cx="19946614" cy="1968500"/>
          </a:xfrm>
          <a:prstGeom prst="rect">
            <a:avLst/>
          </a:prstGeom>
        </p:spPr>
        <p:txBody>
          <a:bodyPr/>
          <a:lstStyle>
            <a:lvl1pPr>
              <a:defRPr b="1" sz="6000">
                <a:solidFill>
                  <a:schemeClr val="accent6">
                    <a:hueOff val="141687"/>
                    <a:satOff val="4211"/>
                    <a:lumOff val="-16270"/>
                  </a:schemeClr>
                </a:solidFill>
                <a:latin typeface="Helvetica Neue"/>
                <a:ea typeface="Helvetica Neue"/>
                <a:cs typeface="Helvetica Neue"/>
                <a:sym typeface="Helvetica Neue"/>
              </a:defRPr>
            </a:lvl1pPr>
          </a:lstStyle>
          <a:p>
            <a:pPr/>
            <a:r>
              <a:t>Marketing  </a:t>
            </a:r>
          </a:p>
        </p:txBody>
      </p:sp>
      <p:sp>
        <p:nvSpPr>
          <p:cNvPr id="200" name="Consistent and meaningful social media ads…"/>
          <p:cNvSpPr txBox="1"/>
          <p:nvPr/>
        </p:nvSpPr>
        <p:spPr>
          <a:xfrm>
            <a:off x="998051" y="2448416"/>
            <a:ext cx="22387898" cy="116819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numCol="2" spcCol="1119394" anchor="ctr"/>
          <a:lstStyle/>
          <a:p>
            <a:pPr marL="508000" indent="-508000">
              <a:buSzPct val="75000"/>
              <a:buFont typeface="Helvetica Neue"/>
              <a:buChar char="•"/>
              <a:defRPr b="1" sz="3700">
                <a:solidFill>
                  <a:srgbClr val="FF9300"/>
                </a:solidFill>
                <a:latin typeface="Helvetica Neue"/>
                <a:ea typeface="Helvetica Neue"/>
                <a:cs typeface="Helvetica Neue"/>
                <a:sym typeface="Helvetica Neue"/>
              </a:defRPr>
            </a:pPr>
            <a:r>
              <a:t>Consistent and meaningful social media ads</a:t>
            </a:r>
          </a:p>
          <a:p>
            <a:pPr lvl="1" marL="850900" indent="-215900" defTabSz="457200">
              <a:spcBef>
                <a:spcPts val="0"/>
              </a:spcBef>
              <a:buSzPct val="75000"/>
              <a:buFont typeface="Helvetica Neue"/>
              <a:buChar char="•"/>
              <a:defRPr sz="1700">
                <a:solidFill>
                  <a:srgbClr val="444444"/>
                </a:solidFill>
                <a:latin typeface="Helvetica"/>
                <a:ea typeface="Helvetica"/>
                <a:cs typeface="Helvetica"/>
                <a:sym typeface="Helvetica"/>
              </a:defRPr>
            </a:pPr>
            <a:r>
              <a:t>Clearly defined goal</a:t>
            </a:r>
          </a:p>
          <a:p>
            <a:pPr lvl="1" marL="850900" indent="-215900" defTabSz="457200">
              <a:spcBef>
                <a:spcPts val="0"/>
              </a:spcBef>
              <a:buSzPct val="75000"/>
              <a:buFont typeface="Helvetica Neue"/>
              <a:buChar char="•"/>
              <a:defRPr sz="1700">
                <a:solidFill>
                  <a:srgbClr val="444444"/>
                </a:solidFill>
                <a:latin typeface="Helvetica"/>
                <a:ea typeface="Helvetica"/>
                <a:cs typeface="Helvetica"/>
                <a:sym typeface="Helvetica"/>
              </a:defRPr>
            </a:pPr>
            <a:r>
              <a:t>Small target audience, Geo-fencing</a:t>
            </a:r>
          </a:p>
          <a:p>
            <a:pPr lvl="1" marL="850900" indent="-215900" defTabSz="457200">
              <a:spcBef>
                <a:spcPts val="0"/>
              </a:spcBef>
              <a:buSzPct val="75000"/>
              <a:buFont typeface="Helvetica Neue"/>
              <a:buChar char="•"/>
              <a:defRPr sz="1700">
                <a:solidFill>
                  <a:srgbClr val="444444"/>
                </a:solidFill>
                <a:latin typeface="Helvetica"/>
                <a:ea typeface="Helvetica"/>
                <a:cs typeface="Helvetica"/>
                <a:sym typeface="Helvetica"/>
              </a:defRPr>
            </a:pPr>
            <a:r>
              <a:t>High-quality, relevant, and eye-catching images or video</a:t>
            </a:r>
          </a:p>
          <a:p>
            <a:pPr lvl="1" marL="850900" indent="-215900" defTabSz="457200">
              <a:spcBef>
                <a:spcPts val="0"/>
              </a:spcBef>
              <a:buSzPct val="75000"/>
              <a:buFont typeface="Helvetica Neue"/>
              <a:buChar char="•"/>
              <a:defRPr sz="1700">
                <a:solidFill>
                  <a:srgbClr val="444444"/>
                </a:solidFill>
                <a:latin typeface="Helvetica"/>
                <a:ea typeface="Helvetica"/>
                <a:cs typeface="Helvetica"/>
                <a:sym typeface="Helvetica"/>
              </a:defRPr>
            </a:pPr>
            <a:r>
              <a:t>Short description of the offer</a:t>
            </a:r>
          </a:p>
          <a:p>
            <a:pPr lvl="1" marL="850900" indent="-215900" defTabSz="457200">
              <a:spcBef>
                <a:spcPts val="0"/>
              </a:spcBef>
              <a:buSzPct val="75000"/>
              <a:buFont typeface="Helvetica Neue"/>
              <a:buChar char="•"/>
              <a:defRPr sz="1700">
                <a:solidFill>
                  <a:srgbClr val="444444"/>
                </a:solidFill>
                <a:latin typeface="Helvetica"/>
                <a:ea typeface="Helvetica"/>
                <a:cs typeface="Helvetica"/>
                <a:sym typeface="Helvetica"/>
              </a:defRPr>
            </a:pPr>
            <a:r>
              <a:t>One call-to-action</a:t>
            </a:r>
          </a:p>
          <a:p>
            <a:pPr lvl="1" marL="850900" indent="-215900" defTabSz="457200">
              <a:spcBef>
                <a:spcPts val="0"/>
              </a:spcBef>
              <a:buSzPct val="75000"/>
              <a:buFont typeface="Helvetica Neue"/>
              <a:buChar char="•"/>
              <a:defRPr sz="1700">
                <a:solidFill>
                  <a:srgbClr val="444444"/>
                </a:solidFill>
                <a:latin typeface="Helvetica"/>
                <a:ea typeface="Helvetica"/>
                <a:cs typeface="Helvetica"/>
                <a:sym typeface="Helvetica"/>
              </a:defRPr>
            </a:pPr>
            <a:r>
              <a:t>Link to your landing page</a:t>
            </a:r>
          </a:p>
          <a:p>
            <a:pPr marL="508000" indent="-508000">
              <a:buSzPct val="75000"/>
              <a:buFont typeface="Helvetica Neue"/>
              <a:buChar char="•"/>
              <a:defRPr sz="4000">
                <a:solidFill>
                  <a:srgbClr val="000000"/>
                </a:solidFill>
              </a:defRPr>
            </a:pPr>
            <a:r>
              <a:t> </a:t>
            </a:r>
            <a:r>
              <a:rPr b="1" sz="3700">
                <a:solidFill>
                  <a:srgbClr val="FF9300"/>
                </a:solidFill>
                <a:latin typeface="Helvetica Neue"/>
                <a:ea typeface="Helvetica Neue"/>
                <a:cs typeface="Helvetica Neue"/>
                <a:sym typeface="Helvetica Neue"/>
              </a:rPr>
              <a:t>Social media posts</a:t>
            </a:r>
            <a:r>
              <a:t> </a:t>
            </a:r>
          </a:p>
          <a:p>
            <a:pPr marL="508000" indent="-508000">
              <a:buSzPct val="75000"/>
              <a:buFont typeface="Helvetica Neue"/>
              <a:buChar char="•"/>
              <a:defRPr sz="4000">
                <a:solidFill>
                  <a:srgbClr val="000000"/>
                </a:solidFill>
              </a:defRPr>
            </a:pPr>
            <a:r>
              <a:t> </a:t>
            </a:r>
            <a:r>
              <a:rPr b="1" sz="3700">
                <a:solidFill>
                  <a:srgbClr val="FF9300"/>
                </a:solidFill>
                <a:latin typeface="Helvetica Neue"/>
                <a:ea typeface="Helvetica Neue"/>
                <a:cs typeface="Helvetica Neue"/>
                <a:sym typeface="Helvetica Neue"/>
              </a:rPr>
              <a:t>Signage</a:t>
            </a:r>
          </a:p>
          <a:p>
            <a:pPr marL="508000" indent="-508000">
              <a:buSzPct val="75000"/>
              <a:buFont typeface="Helvetica Neue"/>
              <a:buChar char="•"/>
              <a:defRPr sz="4000">
                <a:solidFill>
                  <a:srgbClr val="000000"/>
                </a:solidFill>
              </a:defRPr>
            </a:pPr>
            <a:r>
              <a:t> </a:t>
            </a:r>
            <a:r>
              <a:rPr b="1" sz="3700">
                <a:solidFill>
                  <a:srgbClr val="FF9300"/>
                </a:solidFill>
                <a:latin typeface="Helvetica Neue"/>
                <a:ea typeface="Helvetica Neue"/>
                <a:cs typeface="Helvetica Neue"/>
                <a:sym typeface="Helvetica Neue"/>
              </a:rPr>
              <a:t>Events</a:t>
            </a:r>
          </a:p>
          <a:p>
            <a:pPr marL="508000" indent="-508000">
              <a:buSzPct val="75000"/>
              <a:buFont typeface="Helvetica Neue"/>
              <a:buChar char="•"/>
              <a:defRPr sz="4000">
                <a:solidFill>
                  <a:srgbClr val="000000"/>
                </a:solidFill>
              </a:defRPr>
            </a:pPr>
            <a:r>
              <a:t> </a:t>
            </a:r>
            <a:r>
              <a:rPr b="1" sz="3700">
                <a:solidFill>
                  <a:srgbClr val="FF9300"/>
                </a:solidFill>
                <a:latin typeface="Helvetica Neue"/>
                <a:ea typeface="Helvetica Neue"/>
                <a:cs typeface="Helvetica Neue"/>
                <a:sym typeface="Helvetica Neue"/>
              </a:rPr>
              <a:t>Advertising</a:t>
            </a:r>
            <a:r>
              <a:t> </a:t>
            </a:r>
          </a:p>
          <a:p>
            <a:pPr lvl="3" marL="876300" indent="-317500" defTabSz="457200">
              <a:spcBef>
                <a:spcPts val="0"/>
              </a:spcBef>
              <a:buClr>
                <a:srgbClr val="444444"/>
              </a:buClr>
              <a:buSzPct val="75000"/>
              <a:buFont typeface="Helvetica"/>
              <a:buChar char="•"/>
              <a:defRPr sz="2600">
                <a:solidFill>
                  <a:srgbClr val="444444"/>
                </a:solidFill>
                <a:latin typeface="Helvetica"/>
                <a:ea typeface="Helvetica"/>
                <a:cs typeface="Helvetica"/>
                <a:sym typeface="Helvetica"/>
              </a:defRPr>
            </a:pPr>
            <a:r>
              <a:t>Build awareness</a:t>
            </a:r>
          </a:p>
          <a:p>
            <a:pPr lvl="3" marL="876300" indent="-317500" defTabSz="457200">
              <a:spcBef>
                <a:spcPts val="0"/>
              </a:spcBef>
              <a:buClr>
                <a:srgbClr val="444444"/>
              </a:buClr>
              <a:buSzPct val="75000"/>
              <a:buFont typeface="Helvetica"/>
              <a:buChar char="•"/>
              <a:defRPr sz="2600">
                <a:solidFill>
                  <a:srgbClr val="444444"/>
                </a:solidFill>
                <a:latin typeface="Helvetica"/>
                <a:ea typeface="Helvetica"/>
                <a:cs typeface="Helvetica"/>
                <a:sym typeface="Helvetica"/>
              </a:defRPr>
            </a:pPr>
            <a:r>
              <a:t>Encourage re-enrollment</a:t>
            </a:r>
          </a:p>
          <a:p>
            <a:pPr lvl="3" marL="876300" indent="-317500" defTabSz="457200">
              <a:spcBef>
                <a:spcPts val="0"/>
              </a:spcBef>
              <a:buClr>
                <a:srgbClr val="444444"/>
              </a:buClr>
              <a:buSzPct val="75000"/>
              <a:buFont typeface="Helvetica"/>
              <a:buChar char="•"/>
              <a:defRPr sz="2600">
                <a:solidFill>
                  <a:srgbClr val="444444"/>
                </a:solidFill>
                <a:latin typeface="Helvetica"/>
                <a:ea typeface="Helvetica"/>
                <a:cs typeface="Helvetica"/>
                <a:sym typeface="Helvetica"/>
              </a:defRPr>
            </a:pPr>
            <a:r>
              <a:t>Share successes</a:t>
            </a:r>
          </a:p>
          <a:p>
            <a:pPr lvl="3" marL="876300" indent="-317500" defTabSz="457200">
              <a:spcBef>
                <a:spcPts val="0"/>
              </a:spcBef>
              <a:buClr>
                <a:srgbClr val="444444"/>
              </a:buClr>
              <a:buSzPct val="75000"/>
              <a:buFont typeface="Helvetica"/>
              <a:buChar char="•"/>
              <a:defRPr sz="2600">
                <a:solidFill>
                  <a:srgbClr val="444444"/>
                </a:solidFill>
                <a:latin typeface="Helvetica"/>
                <a:ea typeface="Helvetica"/>
                <a:cs typeface="Helvetica"/>
                <a:sym typeface="Helvetica"/>
              </a:defRPr>
            </a:pPr>
            <a:r>
              <a:t>Call to Action: Inquire, Visit, Apply</a:t>
            </a:r>
          </a:p>
          <a:p>
            <a:pPr marL="635000" indent="-635000">
              <a:buSzPct val="75000"/>
              <a:buFont typeface="Helvetica Neue"/>
              <a:buChar char="•"/>
              <a:defRPr b="1" sz="3700">
                <a:solidFill>
                  <a:srgbClr val="FF9300"/>
                </a:solidFill>
                <a:latin typeface="Helvetica Neue"/>
                <a:ea typeface="Helvetica Neue"/>
                <a:cs typeface="Helvetica Neue"/>
                <a:sym typeface="Helvetica Neue"/>
              </a:defRPr>
            </a:pPr>
            <a:r>
              <a:t>Video</a:t>
            </a:r>
          </a:p>
          <a:p>
            <a:pPr marL="587375" indent="-587375">
              <a:buSzPct val="75000"/>
              <a:buFont typeface="Helvetica Neue"/>
              <a:buChar char="•"/>
              <a:defRPr sz="4000">
                <a:solidFill>
                  <a:srgbClr val="000000"/>
                </a:solidFill>
              </a:defRPr>
            </a:pPr>
            <a:r>
              <a:rPr b="1" sz="3700">
                <a:solidFill>
                  <a:srgbClr val="FF9300"/>
                </a:solidFill>
                <a:latin typeface="Helvetica Neue"/>
                <a:ea typeface="Helvetica Neue"/>
                <a:cs typeface="Helvetica Neue"/>
                <a:sym typeface="Helvetica Neue"/>
              </a:rPr>
              <a:t>Compelling stories</a:t>
            </a:r>
            <a:r>
              <a:t> - your stakeholders are a GREAT resource</a:t>
            </a:r>
          </a:p>
          <a:p>
            <a:pPr marL="635000" indent="-635000">
              <a:buSzPct val="75000"/>
              <a:buFont typeface="Helvetica Neue"/>
              <a:buChar char="•"/>
              <a:defRPr sz="4000">
                <a:solidFill>
                  <a:srgbClr val="000000"/>
                </a:solidFill>
              </a:defRPr>
            </a:pPr>
            <a:r>
              <a:rPr b="1">
                <a:solidFill>
                  <a:srgbClr val="FF9300"/>
                </a:solidFill>
                <a:latin typeface="Helvetica Neue"/>
                <a:ea typeface="Helvetica Neue"/>
                <a:cs typeface="Helvetica Neue"/>
                <a:sym typeface="Helvetica Neue"/>
              </a:rPr>
              <a:t>Check online reviews</a:t>
            </a:r>
            <a:r>
              <a:t>  — a school’s first impression</a:t>
            </a:r>
          </a:p>
          <a:p>
            <a:pPr marL="635000" indent="-635000">
              <a:buSzPct val="75000"/>
              <a:buFont typeface="Helvetica Neue"/>
              <a:buChar char="•"/>
              <a:defRPr b="1" sz="3700">
                <a:solidFill>
                  <a:srgbClr val="FF9300"/>
                </a:solidFill>
                <a:latin typeface="Helvetica Neue"/>
                <a:ea typeface="Helvetica Neue"/>
                <a:cs typeface="Helvetica Neue"/>
                <a:sym typeface="Helvetica Neue"/>
              </a:defRPr>
            </a:pPr>
            <a:r>
              <a:t>Newsletter/Automated Emails</a:t>
            </a:r>
          </a:p>
          <a:p>
            <a:pPr lvl="3" marL="876300" indent="-317500" defTabSz="457200">
              <a:spcBef>
                <a:spcPts val="0"/>
              </a:spcBef>
              <a:buClr>
                <a:srgbClr val="444444"/>
              </a:buClr>
              <a:buSzPct val="75000"/>
              <a:buFont typeface="Helvetica"/>
              <a:buChar char="•"/>
              <a:defRPr sz="2600">
                <a:solidFill>
                  <a:srgbClr val="444444"/>
                </a:solidFill>
                <a:latin typeface="Helvetica"/>
                <a:ea typeface="Helvetica"/>
                <a:cs typeface="Helvetica"/>
                <a:sym typeface="Helvetica"/>
              </a:defRPr>
            </a:pPr>
            <a:r>
              <a:t>Welcome newly enrolled families</a:t>
            </a:r>
          </a:p>
          <a:p>
            <a:pPr lvl="3" marL="876300" indent="-317500" defTabSz="457200">
              <a:spcBef>
                <a:spcPts val="0"/>
              </a:spcBef>
              <a:buClr>
                <a:srgbClr val="444444"/>
              </a:buClr>
              <a:buSzPct val="75000"/>
              <a:buFont typeface="Helvetica"/>
              <a:buChar char="•"/>
              <a:defRPr sz="2600">
                <a:solidFill>
                  <a:srgbClr val="444444"/>
                </a:solidFill>
                <a:latin typeface="Helvetica"/>
                <a:ea typeface="Helvetica"/>
                <a:cs typeface="Helvetica"/>
                <a:sym typeface="Helvetica"/>
              </a:defRPr>
            </a:pPr>
            <a:r>
              <a:t>Nurture prospective families who recently inquired</a:t>
            </a:r>
          </a:p>
          <a:p>
            <a:pPr lvl="3" marL="876300" indent="-317500" defTabSz="457200">
              <a:spcBef>
                <a:spcPts val="0"/>
              </a:spcBef>
              <a:buClr>
                <a:srgbClr val="444444"/>
              </a:buClr>
              <a:buSzPct val="75000"/>
              <a:buFont typeface="Helvetica"/>
              <a:buChar char="•"/>
              <a:defRPr sz="2600">
                <a:solidFill>
                  <a:srgbClr val="444444"/>
                </a:solidFill>
                <a:latin typeface="Helvetica"/>
                <a:ea typeface="Helvetica"/>
                <a:cs typeface="Helvetica"/>
                <a:sym typeface="Helvetica"/>
              </a:defRPr>
            </a:pPr>
            <a:r>
              <a:t>Onboard new faculty and staff</a:t>
            </a:r>
          </a:p>
          <a:p>
            <a:pPr lvl="3" marL="876300" indent="-317500" defTabSz="457200">
              <a:spcBef>
                <a:spcPts val="0"/>
              </a:spcBef>
              <a:buClr>
                <a:srgbClr val="444444"/>
              </a:buClr>
              <a:buSzPct val="75000"/>
              <a:buFont typeface="Helvetica"/>
              <a:buChar char="•"/>
              <a:defRPr sz="2600">
                <a:solidFill>
                  <a:srgbClr val="444444"/>
                </a:solidFill>
                <a:latin typeface="Helvetica"/>
                <a:ea typeface="Helvetica"/>
                <a:cs typeface="Helvetica"/>
                <a:sym typeface="Helvetica"/>
              </a:defRPr>
            </a:pPr>
            <a:r>
              <a:t>Remind the community &amp; stakeholders of upcoming events  </a:t>
            </a:r>
          </a:p>
          <a:p>
            <a:pPr lvl="3" marL="876300" indent="-317500" defTabSz="457200">
              <a:spcBef>
                <a:spcPts val="0"/>
              </a:spcBef>
              <a:buClr>
                <a:srgbClr val="444444"/>
              </a:buClr>
              <a:buSzPct val="75000"/>
              <a:buFont typeface="Helvetica"/>
              <a:buChar char="•"/>
              <a:defRPr sz="2600">
                <a:solidFill>
                  <a:srgbClr val="444444"/>
                </a:solidFill>
                <a:latin typeface="Helvetica"/>
                <a:ea typeface="Helvetica"/>
                <a:cs typeface="Helvetica"/>
                <a:sym typeface="Helvetica"/>
              </a:defRPr>
            </a:pPr>
            <a:r>
              <a:t>Promote an event</a:t>
            </a:r>
          </a:p>
          <a:p>
            <a:pPr marL="635000" indent="-635000">
              <a:buSzPct val="75000"/>
              <a:buFont typeface="Helvetica Neue"/>
              <a:buChar char="•"/>
              <a:defRPr b="1" sz="3700">
                <a:solidFill>
                  <a:srgbClr val="FF9300"/>
                </a:solidFill>
                <a:latin typeface="Helvetica Neue"/>
                <a:ea typeface="Helvetica Neue"/>
                <a:cs typeface="Helvetica Neue"/>
                <a:sym typeface="Helvetica Neue"/>
              </a:defRPr>
            </a:pPr>
            <a:r>
              <a:t>Review &amp; Refresh your website</a:t>
            </a:r>
          </a:p>
          <a:p>
            <a:pPr marL="635000" indent="-635000">
              <a:buSzPct val="75000"/>
              <a:buFont typeface="Helvetica Neue"/>
              <a:buChar char="•"/>
              <a:defRPr b="1" sz="3700">
                <a:solidFill>
                  <a:srgbClr val="FF9300"/>
                </a:solidFill>
                <a:latin typeface="Helvetica Neue"/>
                <a:ea typeface="Helvetica Neue"/>
                <a:cs typeface="Helvetica Neue"/>
                <a:sym typeface="Helvetica Neue"/>
              </a:defRPr>
            </a:pPr>
            <a:r>
              <a:t>Public Relations</a:t>
            </a:r>
          </a:p>
        </p:txBody>
      </p:sp>
      <p:pic>
        <p:nvPicPr>
          <p:cNvPr id="201" name="Screenshot 2024-10-14 at 5.36.35 PM.png" descr="Screenshot 2024-10-14 at 5.36.35 PM.png"/>
          <p:cNvPicPr>
            <a:picLocks noChangeAspect="1"/>
          </p:cNvPicPr>
          <p:nvPr/>
        </p:nvPicPr>
        <p:blipFill>
          <a:blip r:embed="rId2">
            <a:extLst/>
          </a:blip>
          <a:stretch>
            <a:fillRect/>
          </a:stretch>
        </p:blipFill>
        <p:spPr>
          <a:xfrm>
            <a:off x="32549309" y="2063750"/>
            <a:ext cx="14287501" cy="9588500"/>
          </a:xfrm>
          <a:prstGeom prst="rect">
            <a:avLst/>
          </a:prstGeom>
          <a:ln w="12700">
            <a:miter lim="400000"/>
          </a:ln>
        </p:spPr>
      </p:pic>
      <p:pic>
        <p:nvPicPr>
          <p:cNvPr id="202" name="Black and white photo of a person playing the drums" descr="Black and white photo of a person playing the drums"/>
          <p:cNvPicPr>
            <a:picLocks noChangeAspect="1"/>
          </p:cNvPicPr>
          <p:nvPr/>
        </p:nvPicPr>
        <p:blipFill>
          <a:blip r:embed="rId3">
            <a:extLst/>
          </a:blip>
          <a:srcRect l="0" t="11673" r="0" b="11673"/>
          <a:stretch>
            <a:fillRect/>
          </a:stretch>
        </p:blipFill>
        <p:spPr>
          <a:xfrm>
            <a:off x="19879344" y="11796576"/>
            <a:ext cx="4494364" cy="1968626"/>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4" name="Screenshot 2024-10-14 at 5.36.35 PM.png" descr="Screenshot 2024-10-14 at 5.36.35 PM.png"/>
          <p:cNvPicPr>
            <a:picLocks noChangeAspect="1"/>
          </p:cNvPicPr>
          <p:nvPr/>
        </p:nvPicPr>
        <p:blipFill>
          <a:blip r:embed="rId2">
            <a:extLst/>
          </a:blip>
          <a:stretch>
            <a:fillRect/>
          </a:stretch>
        </p:blipFill>
        <p:spPr>
          <a:xfrm>
            <a:off x="32549309" y="2063750"/>
            <a:ext cx="14287501" cy="9588500"/>
          </a:xfrm>
          <a:prstGeom prst="rect">
            <a:avLst/>
          </a:prstGeom>
          <a:ln w="12700">
            <a:miter lim="400000"/>
          </a:ln>
        </p:spPr>
      </p:pic>
      <p:pic>
        <p:nvPicPr>
          <p:cNvPr id="205" name="Screenshot 2024-10-15 at 5.21.07 PM.png" descr="Screenshot 2024-10-15 at 5.21.07 PM.png"/>
          <p:cNvPicPr>
            <a:picLocks noChangeAspect="1"/>
          </p:cNvPicPr>
          <p:nvPr/>
        </p:nvPicPr>
        <p:blipFill>
          <a:blip r:embed="rId3">
            <a:extLst/>
          </a:blip>
          <a:stretch>
            <a:fillRect/>
          </a:stretch>
        </p:blipFill>
        <p:spPr>
          <a:xfrm>
            <a:off x="824103" y="3735231"/>
            <a:ext cx="6842181" cy="8175938"/>
          </a:xfrm>
          <a:prstGeom prst="rect">
            <a:avLst/>
          </a:prstGeom>
          <a:ln w="12700">
            <a:miter lim="400000"/>
          </a:ln>
        </p:spPr>
      </p:pic>
      <p:sp>
        <p:nvSpPr>
          <p:cNvPr id="206" name="Consistent, meaningful, and…"/>
          <p:cNvSpPr txBox="1"/>
          <p:nvPr/>
        </p:nvSpPr>
        <p:spPr>
          <a:xfrm>
            <a:off x="431457" y="800749"/>
            <a:ext cx="10795687" cy="129410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defRPr sz="4000">
                <a:solidFill>
                  <a:srgbClr val="000000"/>
                </a:solidFill>
              </a:defRPr>
            </a:pPr>
            <a:r>
              <a:t>    </a:t>
            </a:r>
            <a:r>
              <a:rPr sz="3800"/>
              <a:t>Consistent, meaningful, and </a:t>
            </a:r>
            <a:endParaRPr sz="3800"/>
          </a:p>
          <a:p>
            <a:pPr algn="ctr">
              <a:spcBef>
                <a:spcPts val="0"/>
              </a:spcBef>
              <a:defRPr sz="3800">
                <a:solidFill>
                  <a:srgbClr val="000000"/>
                </a:solidFill>
              </a:defRPr>
            </a:pPr>
            <a:r>
              <a:t>    compelling social media posts, ads, messages…</a:t>
            </a:r>
          </a:p>
        </p:txBody>
      </p:sp>
      <p:grpSp>
        <p:nvGrpSpPr>
          <p:cNvPr id="209" name="SLAM dual enrollment post.png"/>
          <p:cNvGrpSpPr/>
          <p:nvPr/>
        </p:nvGrpSpPr>
        <p:grpSpPr>
          <a:xfrm>
            <a:off x="16655998" y="179499"/>
            <a:ext cx="6903597" cy="8985840"/>
            <a:chOff x="0" y="0"/>
            <a:chExt cx="6903596" cy="8985839"/>
          </a:xfrm>
        </p:grpSpPr>
        <p:pic>
          <p:nvPicPr>
            <p:cNvPr id="208" name="SLAM dual enrollment post.png" descr="SLAM dual enrollment post.png"/>
            <p:cNvPicPr>
              <a:picLocks noChangeAspect="1"/>
            </p:cNvPicPr>
            <p:nvPr/>
          </p:nvPicPr>
          <p:blipFill>
            <a:blip r:embed="rId4">
              <a:extLst/>
            </a:blip>
            <a:stretch>
              <a:fillRect/>
            </a:stretch>
          </p:blipFill>
          <p:spPr>
            <a:xfrm>
              <a:off x="50800" y="50799"/>
              <a:ext cx="6801997" cy="8884241"/>
            </a:xfrm>
            <a:prstGeom prst="rect">
              <a:avLst/>
            </a:prstGeom>
            <a:ln>
              <a:noFill/>
            </a:ln>
            <a:effectLst/>
          </p:spPr>
        </p:pic>
        <p:pic>
          <p:nvPicPr>
            <p:cNvPr id="207" name="SLAM dual enrollment post.png" descr="SLAM dual enrollment post.png"/>
            <p:cNvPicPr>
              <a:picLocks noChangeAspect="0"/>
            </p:cNvPicPr>
            <p:nvPr/>
          </p:nvPicPr>
          <p:blipFill>
            <a:blip r:embed="rId5">
              <a:extLst/>
            </a:blip>
            <a:stretch>
              <a:fillRect/>
            </a:stretch>
          </p:blipFill>
          <p:spPr>
            <a:xfrm>
              <a:off x="0" y="-1"/>
              <a:ext cx="6903597" cy="8985841"/>
            </a:xfrm>
            <a:prstGeom prst="rect">
              <a:avLst/>
            </a:prstGeom>
            <a:effectLst/>
          </p:spPr>
        </p:pic>
      </p:grpSp>
      <p:grpSp>
        <p:nvGrpSpPr>
          <p:cNvPr id="212" name="Screenshot 2024-10-15 at 5.43.59 PM.png"/>
          <p:cNvGrpSpPr/>
          <p:nvPr/>
        </p:nvGrpSpPr>
        <p:grpSpPr>
          <a:xfrm>
            <a:off x="8291946" y="3097731"/>
            <a:ext cx="6432288" cy="10068281"/>
            <a:chOff x="0" y="0"/>
            <a:chExt cx="6432286" cy="10068279"/>
          </a:xfrm>
        </p:grpSpPr>
        <p:pic>
          <p:nvPicPr>
            <p:cNvPr id="211" name="Screenshot 2024-10-15 at 5.43.59 PM.png" descr="Screenshot 2024-10-15 at 5.43.59 PM.png"/>
            <p:cNvPicPr>
              <a:picLocks noChangeAspect="1"/>
            </p:cNvPicPr>
            <p:nvPr/>
          </p:nvPicPr>
          <p:blipFill>
            <a:blip r:embed="rId6">
              <a:extLst/>
            </a:blip>
            <a:stretch>
              <a:fillRect/>
            </a:stretch>
          </p:blipFill>
          <p:spPr>
            <a:xfrm>
              <a:off x="50800" y="50800"/>
              <a:ext cx="6330687" cy="9966680"/>
            </a:xfrm>
            <a:prstGeom prst="rect">
              <a:avLst/>
            </a:prstGeom>
            <a:ln>
              <a:noFill/>
            </a:ln>
            <a:effectLst/>
          </p:spPr>
        </p:pic>
        <p:pic>
          <p:nvPicPr>
            <p:cNvPr id="210" name="Screenshot 2024-10-15 at 5.43.59 PM.png" descr="Screenshot 2024-10-15 at 5.43.59 PM.png"/>
            <p:cNvPicPr>
              <a:picLocks noChangeAspect="0"/>
            </p:cNvPicPr>
            <p:nvPr/>
          </p:nvPicPr>
          <p:blipFill>
            <a:blip r:embed="rId7">
              <a:extLst/>
            </a:blip>
            <a:stretch>
              <a:fillRect/>
            </a:stretch>
          </p:blipFill>
          <p:spPr>
            <a:xfrm>
              <a:off x="0" y="0"/>
              <a:ext cx="6432287" cy="10068280"/>
            </a:xfrm>
            <a:prstGeom prst="rect">
              <a:avLst/>
            </a:prstGeom>
            <a:effectLst/>
          </p:spPr>
        </p:pic>
      </p:grpSp>
      <p:grpSp>
        <p:nvGrpSpPr>
          <p:cNvPr id="215" name="Screenshot 2024-10-15 at 5.48.23 PM.png"/>
          <p:cNvGrpSpPr/>
          <p:nvPr/>
        </p:nvGrpSpPr>
        <p:grpSpPr>
          <a:xfrm>
            <a:off x="15349896" y="7596707"/>
            <a:ext cx="5138175" cy="5560087"/>
            <a:chOff x="0" y="0"/>
            <a:chExt cx="5138173" cy="5560086"/>
          </a:xfrm>
        </p:grpSpPr>
        <p:pic>
          <p:nvPicPr>
            <p:cNvPr id="214" name="Screenshot 2024-10-15 at 5.48.23 PM.png" descr="Screenshot 2024-10-15 at 5.48.23 PM.png"/>
            <p:cNvPicPr>
              <a:picLocks noChangeAspect="1"/>
            </p:cNvPicPr>
            <p:nvPr/>
          </p:nvPicPr>
          <p:blipFill>
            <a:blip r:embed="rId8">
              <a:extLst/>
            </a:blip>
            <a:stretch>
              <a:fillRect/>
            </a:stretch>
          </p:blipFill>
          <p:spPr>
            <a:xfrm>
              <a:off x="50800" y="50800"/>
              <a:ext cx="5036574" cy="5458487"/>
            </a:xfrm>
            <a:prstGeom prst="rect">
              <a:avLst/>
            </a:prstGeom>
            <a:ln>
              <a:noFill/>
            </a:ln>
            <a:effectLst/>
          </p:spPr>
        </p:pic>
        <p:pic>
          <p:nvPicPr>
            <p:cNvPr id="213" name="Screenshot 2024-10-15 at 5.48.23 PM.png" descr="Screenshot 2024-10-15 at 5.48.23 PM.png"/>
            <p:cNvPicPr>
              <a:picLocks noChangeAspect="0"/>
            </p:cNvPicPr>
            <p:nvPr/>
          </p:nvPicPr>
          <p:blipFill>
            <a:blip r:embed="rId9">
              <a:extLst/>
            </a:blip>
            <a:stretch>
              <a:fillRect/>
            </a:stretch>
          </p:blipFill>
          <p:spPr>
            <a:xfrm>
              <a:off x="0" y="0"/>
              <a:ext cx="5138174" cy="5560087"/>
            </a:xfrm>
            <a:prstGeom prst="rect">
              <a:avLst/>
            </a:prstGeom>
            <a:effectLst/>
          </p:spPr>
        </p:pic>
      </p:gr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https://www.finalsite.com/blog/p/~board/b/post/what-makes-a-good-social-media-ad"/>
          <p:cNvSpPr txBox="1"/>
          <p:nvPr/>
        </p:nvSpPr>
        <p:spPr>
          <a:xfrm>
            <a:off x="316805" y="13172271"/>
            <a:ext cx="7174993" cy="3246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500"/>
            </a:lvl1pPr>
          </a:lstStyle>
          <a:p>
            <a:pPr/>
            <a:r>
              <a:t>https://www.finalsite.com/blog/p/~board/b/post/what-makes-a-good-social-media-ad</a:t>
            </a:r>
          </a:p>
        </p:txBody>
      </p:sp>
      <p:grpSp>
        <p:nvGrpSpPr>
          <p:cNvPr id="220" name="Screenshot 2024-10-15 at 5.49.37 PM.png"/>
          <p:cNvGrpSpPr/>
          <p:nvPr/>
        </p:nvGrpSpPr>
        <p:grpSpPr>
          <a:xfrm>
            <a:off x="15256464" y="7845305"/>
            <a:ext cx="8491044" cy="5675210"/>
            <a:chOff x="0" y="0"/>
            <a:chExt cx="8491043" cy="5675209"/>
          </a:xfrm>
        </p:grpSpPr>
        <p:pic>
          <p:nvPicPr>
            <p:cNvPr id="219" name="Screenshot 2024-10-15 at 5.49.37 PM.png" descr="Screenshot 2024-10-15 at 5.49.37 PM.png"/>
            <p:cNvPicPr>
              <a:picLocks noChangeAspect="1"/>
            </p:cNvPicPr>
            <p:nvPr/>
          </p:nvPicPr>
          <p:blipFill>
            <a:blip r:embed="rId2">
              <a:extLst/>
            </a:blip>
            <a:stretch>
              <a:fillRect/>
            </a:stretch>
          </p:blipFill>
          <p:spPr>
            <a:xfrm>
              <a:off x="50800" y="50800"/>
              <a:ext cx="8389444" cy="5573610"/>
            </a:xfrm>
            <a:prstGeom prst="rect">
              <a:avLst/>
            </a:prstGeom>
            <a:ln>
              <a:noFill/>
            </a:ln>
            <a:effectLst/>
          </p:spPr>
        </p:pic>
        <p:pic>
          <p:nvPicPr>
            <p:cNvPr id="218" name="Screenshot 2024-10-15 at 5.49.37 PM.png" descr="Screenshot 2024-10-15 at 5.49.37 PM.png"/>
            <p:cNvPicPr>
              <a:picLocks noChangeAspect="0"/>
            </p:cNvPicPr>
            <p:nvPr/>
          </p:nvPicPr>
          <p:blipFill>
            <a:blip r:embed="rId3">
              <a:extLst/>
            </a:blip>
            <a:stretch>
              <a:fillRect/>
            </a:stretch>
          </p:blipFill>
          <p:spPr>
            <a:xfrm>
              <a:off x="0" y="0"/>
              <a:ext cx="8491044" cy="5675210"/>
            </a:xfrm>
            <a:prstGeom prst="rect">
              <a:avLst/>
            </a:prstGeom>
            <a:effectLst/>
          </p:spPr>
        </p:pic>
      </p:grpSp>
      <p:grpSp>
        <p:nvGrpSpPr>
          <p:cNvPr id="223" name="Screenshot 2024-10-15 at 5.48.44 PM.png"/>
          <p:cNvGrpSpPr/>
          <p:nvPr/>
        </p:nvGrpSpPr>
        <p:grpSpPr>
          <a:xfrm>
            <a:off x="162318" y="2613349"/>
            <a:ext cx="9017203" cy="9501238"/>
            <a:chOff x="0" y="0"/>
            <a:chExt cx="9017202" cy="9501236"/>
          </a:xfrm>
        </p:grpSpPr>
        <p:pic>
          <p:nvPicPr>
            <p:cNvPr id="222" name="Screenshot 2024-10-15 at 5.48.44 PM.png" descr="Screenshot 2024-10-15 at 5.48.44 PM.png"/>
            <p:cNvPicPr>
              <a:picLocks noChangeAspect="1"/>
            </p:cNvPicPr>
            <p:nvPr/>
          </p:nvPicPr>
          <p:blipFill>
            <a:blip r:embed="rId4">
              <a:extLst/>
            </a:blip>
            <a:stretch>
              <a:fillRect/>
            </a:stretch>
          </p:blipFill>
          <p:spPr>
            <a:xfrm>
              <a:off x="50800" y="50799"/>
              <a:ext cx="8915603" cy="9399638"/>
            </a:xfrm>
            <a:prstGeom prst="rect">
              <a:avLst/>
            </a:prstGeom>
            <a:ln>
              <a:noFill/>
            </a:ln>
            <a:effectLst/>
          </p:spPr>
        </p:pic>
        <p:pic>
          <p:nvPicPr>
            <p:cNvPr id="221" name="Screenshot 2024-10-15 at 5.48.44 PM.png" descr="Screenshot 2024-10-15 at 5.48.44 PM.png"/>
            <p:cNvPicPr>
              <a:picLocks noChangeAspect="0"/>
            </p:cNvPicPr>
            <p:nvPr/>
          </p:nvPicPr>
          <p:blipFill>
            <a:blip r:embed="rId5">
              <a:extLst/>
            </a:blip>
            <a:stretch>
              <a:fillRect/>
            </a:stretch>
          </p:blipFill>
          <p:spPr>
            <a:xfrm>
              <a:off x="0" y="-1"/>
              <a:ext cx="9017203" cy="9501238"/>
            </a:xfrm>
            <a:prstGeom prst="rect">
              <a:avLst/>
            </a:prstGeom>
            <a:effectLst/>
          </p:spPr>
        </p:pic>
      </p:grpSp>
      <p:grpSp>
        <p:nvGrpSpPr>
          <p:cNvPr id="226" name="Screenshot 2024-10-15 at 5.58.37 PM.png"/>
          <p:cNvGrpSpPr/>
          <p:nvPr/>
        </p:nvGrpSpPr>
        <p:grpSpPr>
          <a:xfrm>
            <a:off x="16830271" y="971056"/>
            <a:ext cx="7276593" cy="5824510"/>
            <a:chOff x="0" y="0"/>
            <a:chExt cx="7276592" cy="5824508"/>
          </a:xfrm>
        </p:grpSpPr>
        <p:pic>
          <p:nvPicPr>
            <p:cNvPr id="225" name="Screenshot 2024-10-15 at 5.58.37 PM.png" descr="Screenshot 2024-10-15 at 5.58.37 PM.png"/>
            <p:cNvPicPr>
              <a:picLocks noChangeAspect="1"/>
            </p:cNvPicPr>
            <p:nvPr/>
          </p:nvPicPr>
          <p:blipFill>
            <a:blip r:embed="rId6">
              <a:extLst/>
            </a:blip>
            <a:stretch>
              <a:fillRect/>
            </a:stretch>
          </p:blipFill>
          <p:spPr>
            <a:xfrm>
              <a:off x="50800" y="50800"/>
              <a:ext cx="7174993" cy="5722909"/>
            </a:xfrm>
            <a:prstGeom prst="rect">
              <a:avLst/>
            </a:prstGeom>
            <a:ln>
              <a:noFill/>
            </a:ln>
            <a:effectLst/>
          </p:spPr>
        </p:pic>
        <p:pic>
          <p:nvPicPr>
            <p:cNvPr id="224" name="Screenshot 2024-10-15 at 5.58.37 PM.png" descr="Screenshot 2024-10-15 at 5.58.37 PM.png"/>
            <p:cNvPicPr>
              <a:picLocks noChangeAspect="0"/>
            </p:cNvPicPr>
            <p:nvPr/>
          </p:nvPicPr>
          <p:blipFill>
            <a:blip r:embed="rId7">
              <a:extLst/>
            </a:blip>
            <a:stretch>
              <a:fillRect/>
            </a:stretch>
          </p:blipFill>
          <p:spPr>
            <a:xfrm>
              <a:off x="0" y="0"/>
              <a:ext cx="7276593" cy="5824509"/>
            </a:xfrm>
            <a:prstGeom prst="rect">
              <a:avLst/>
            </a:prstGeom>
            <a:effectLst/>
          </p:spPr>
        </p:pic>
      </p:grpSp>
      <p:grpSp>
        <p:nvGrpSpPr>
          <p:cNvPr id="229" name="Ajibola.png"/>
          <p:cNvGrpSpPr/>
          <p:nvPr/>
        </p:nvGrpSpPr>
        <p:grpSpPr>
          <a:xfrm>
            <a:off x="9302009" y="224071"/>
            <a:ext cx="8491045" cy="7216880"/>
            <a:chOff x="0" y="0"/>
            <a:chExt cx="8491043" cy="7216878"/>
          </a:xfrm>
        </p:grpSpPr>
        <p:pic>
          <p:nvPicPr>
            <p:cNvPr id="228" name="Ajibola.png" descr="Ajibola.png"/>
            <p:cNvPicPr>
              <a:picLocks noChangeAspect="1"/>
            </p:cNvPicPr>
            <p:nvPr/>
          </p:nvPicPr>
          <p:blipFill>
            <a:blip r:embed="rId8">
              <a:extLst/>
            </a:blip>
            <a:stretch>
              <a:fillRect/>
            </a:stretch>
          </p:blipFill>
          <p:spPr>
            <a:xfrm>
              <a:off x="50800" y="50800"/>
              <a:ext cx="8389444" cy="7115279"/>
            </a:xfrm>
            <a:prstGeom prst="rect">
              <a:avLst/>
            </a:prstGeom>
            <a:ln>
              <a:noFill/>
            </a:ln>
            <a:effectLst/>
          </p:spPr>
        </p:pic>
        <p:pic>
          <p:nvPicPr>
            <p:cNvPr id="227" name="Ajibola.png" descr="Ajibola.png"/>
            <p:cNvPicPr>
              <a:picLocks noChangeAspect="0"/>
            </p:cNvPicPr>
            <p:nvPr/>
          </p:nvPicPr>
          <p:blipFill>
            <a:blip r:embed="rId9">
              <a:extLst/>
            </a:blip>
            <a:stretch>
              <a:fillRect/>
            </a:stretch>
          </p:blipFill>
          <p:spPr>
            <a:xfrm>
              <a:off x="0" y="0"/>
              <a:ext cx="8491044" cy="7216879"/>
            </a:xfrm>
            <a:prstGeom prst="rect">
              <a:avLst/>
            </a:prstGeom>
            <a:effectLst/>
          </p:spPr>
        </p:pic>
      </p:grpSp>
      <p:grpSp>
        <p:nvGrpSpPr>
          <p:cNvPr id="232" name="Screenshot 2024-10-16 at 10.24.26 AM.png"/>
          <p:cNvGrpSpPr/>
          <p:nvPr/>
        </p:nvGrpSpPr>
        <p:grpSpPr>
          <a:xfrm>
            <a:off x="8595055" y="8085590"/>
            <a:ext cx="6245648" cy="4591946"/>
            <a:chOff x="0" y="0"/>
            <a:chExt cx="6245647" cy="4591945"/>
          </a:xfrm>
        </p:grpSpPr>
        <p:pic>
          <p:nvPicPr>
            <p:cNvPr id="231" name="Screenshot 2024-10-16 at 10.24.26 AM.png" descr="Screenshot 2024-10-16 at 10.24.26 AM.png"/>
            <p:cNvPicPr>
              <a:picLocks noChangeAspect="1"/>
            </p:cNvPicPr>
            <p:nvPr/>
          </p:nvPicPr>
          <p:blipFill>
            <a:blip r:embed="rId10">
              <a:extLst/>
            </a:blip>
            <a:stretch>
              <a:fillRect/>
            </a:stretch>
          </p:blipFill>
          <p:spPr>
            <a:xfrm>
              <a:off x="50800" y="50800"/>
              <a:ext cx="6144048" cy="4490346"/>
            </a:xfrm>
            <a:prstGeom prst="rect">
              <a:avLst/>
            </a:prstGeom>
            <a:ln>
              <a:noFill/>
            </a:ln>
            <a:effectLst/>
          </p:spPr>
        </p:pic>
        <p:pic>
          <p:nvPicPr>
            <p:cNvPr id="230" name="Screenshot 2024-10-16 at 10.24.26 AM.png" descr="Screenshot 2024-10-16 at 10.24.26 AM.png"/>
            <p:cNvPicPr>
              <a:picLocks noChangeAspect="0"/>
            </p:cNvPicPr>
            <p:nvPr/>
          </p:nvPicPr>
          <p:blipFill>
            <a:blip r:embed="rId11">
              <a:extLst/>
            </a:blip>
            <a:stretch>
              <a:fillRect/>
            </a:stretch>
          </p:blipFill>
          <p:spPr>
            <a:xfrm>
              <a:off x="0" y="0"/>
              <a:ext cx="6245648" cy="4591946"/>
            </a:xfrm>
            <a:prstGeom prst="rect">
              <a:avLst/>
            </a:prstGeom>
            <a:effectLst/>
          </p:spPr>
        </p:pic>
      </p:grpSp>
      <p:sp>
        <p:nvSpPr>
          <p:cNvPr id="233" name="Share your successes.…"/>
          <p:cNvSpPr txBox="1"/>
          <p:nvPr/>
        </p:nvSpPr>
        <p:spPr>
          <a:xfrm>
            <a:off x="201534" y="207014"/>
            <a:ext cx="8101631" cy="19291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spcBef>
                <a:spcPts val="200"/>
              </a:spcBef>
              <a:defRPr sz="4000">
                <a:solidFill>
                  <a:srgbClr val="000000"/>
                </a:solidFill>
              </a:defRPr>
            </a:pPr>
            <a:r>
              <a:t>    Share your</a:t>
            </a:r>
            <a:r>
              <a:rPr sz="3800"/>
              <a:t> successes. </a:t>
            </a:r>
            <a:endParaRPr sz="3800"/>
          </a:p>
          <a:p>
            <a:pPr algn="ctr">
              <a:spcBef>
                <a:spcPts val="200"/>
              </a:spcBef>
              <a:defRPr sz="4000">
                <a:solidFill>
                  <a:srgbClr val="000000"/>
                </a:solidFill>
              </a:defRPr>
            </a:pPr>
            <a:r>
              <a:rPr sz="3800"/>
              <a:t>Show how you’re meeting your </a:t>
            </a:r>
            <a:endParaRPr sz="3800"/>
          </a:p>
          <a:p>
            <a:pPr algn="ctr">
              <a:spcBef>
                <a:spcPts val="200"/>
              </a:spcBef>
              <a:defRPr sz="4000">
                <a:solidFill>
                  <a:srgbClr val="000000"/>
                </a:solidFill>
              </a:defRPr>
            </a:pPr>
            <a:r>
              <a:rPr sz="3800"/>
              <a:t>vision &amp; mission</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5" name="Screenshot 2024-10-14 at 5.36.35 PM.png" descr="Screenshot 2024-10-14 at 5.36.35 PM.png"/>
          <p:cNvPicPr>
            <a:picLocks noChangeAspect="1"/>
          </p:cNvPicPr>
          <p:nvPr/>
        </p:nvPicPr>
        <p:blipFill>
          <a:blip r:embed="rId2">
            <a:extLst/>
          </a:blip>
          <a:stretch>
            <a:fillRect/>
          </a:stretch>
        </p:blipFill>
        <p:spPr>
          <a:xfrm>
            <a:off x="32549309" y="2063750"/>
            <a:ext cx="14287501" cy="9588500"/>
          </a:xfrm>
          <a:prstGeom prst="rect">
            <a:avLst/>
          </a:prstGeom>
          <a:ln w="12700">
            <a:miter lim="400000"/>
          </a:ln>
        </p:spPr>
      </p:pic>
      <p:pic>
        <p:nvPicPr>
          <p:cNvPr id="236" name="Screenshot 2024-10-15 at 5.54.09 PM.png" descr="Screenshot 2024-10-15 at 5.54.09 PM.png"/>
          <p:cNvPicPr>
            <a:picLocks noChangeAspect="1"/>
          </p:cNvPicPr>
          <p:nvPr/>
        </p:nvPicPr>
        <p:blipFill>
          <a:blip r:embed="rId3">
            <a:extLst/>
          </a:blip>
          <a:stretch>
            <a:fillRect/>
          </a:stretch>
        </p:blipFill>
        <p:spPr>
          <a:xfrm>
            <a:off x="9374410" y="7360132"/>
            <a:ext cx="7962852" cy="5898409"/>
          </a:xfrm>
          <a:prstGeom prst="rect">
            <a:avLst/>
          </a:prstGeom>
          <a:ln w="25400">
            <a:miter lim="400000"/>
          </a:ln>
          <a:effectLst>
            <a:outerShdw sx="100000" sy="100000" kx="0" ky="0" algn="b" rotWithShape="0" blurRad="127000" dist="76200" dir="5520000">
              <a:srgbClr val="000000">
                <a:alpha val="60000"/>
              </a:srgbClr>
            </a:outerShdw>
          </a:effectLst>
        </p:spPr>
      </p:pic>
      <p:grpSp>
        <p:nvGrpSpPr>
          <p:cNvPr id="239" name="Screenshot 2024-10-15 at 5.43.10 PM.png"/>
          <p:cNvGrpSpPr/>
          <p:nvPr/>
        </p:nvGrpSpPr>
        <p:grpSpPr>
          <a:xfrm>
            <a:off x="669074" y="491316"/>
            <a:ext cx="7787546" cy="8672764"/>
            <a:chOff x="0" y="0"/>
            <a:chExt cx="7787544" cy="8672762"/>
          </a:xfrm>
        </p:grpSpPr>
        <p:pic>
          <p:nvPicPr>
            <p:cNvPr id="238" name="Screenshot 2024-10-15 at 5.43.10 PM.png" descr="Screenshot 2024-10-15 at 5.43.10 PM.png"/>
            <p:cNvPicPr>
              <a:picLocks noChangeAspect="1"/>
            </p:cNvPicPr>
            <p:nvPr/>
          </p:nvPicPr>
          <p:blipFill>
            <a:blip r:embed="rId4">
              <a:extLst/>
            </a:blip>
            <a:stretch>
              <a:fillRect/>
            </a:stretch>
          </p:blipFill>
          <p:spPr>
            <a:xfrm>
              <a:off x="50800" y="50800"/>
              <a:ext cx="7685945" cy="8571163"/>
            </a:xfrm>
            <a:prstGeom prst="rect">
              <a:avLst/>
            </a:prstGeom>
            <a:ln>
              <a:noFill/>
            </a:ln>
            <a:effectLst/>
          </p:spPr>
        </p:pic>
        <p:pic>
          <p:nvPicPr>
            <p:cNvPr id="237" name="Screenshot 2024-10-15 at 5.43.10 PM.png" descr="Screenshot 2024-10-15 at 5.43.10 PM.png"/>
            <p:cNvPicPr>
              <a:picLocks noChangeAspect="0"/>
            </p:cNvPicPr>
            <p:nvPr/>
          </p:nvPicPr>
          <p:blipFill>
            <a:blip r:embed="rId5">
              <a:extLst/>
            </a:blip>
            <a:stretch>
              <a:fillRect/>
            </a:stretch>
          </p:blipFill>
          <p:spPr>
            <a:xfrm>
              <a:off x="0" y="0"/>
              <a:ext cx="7787545" cy="8672763"/>
            </a:xfrm>
            <a:prstGeom prst="rect">
              <a:avLst/>
            </a:prstGeom>
            <a:effectLst/>
          </p:spPr>
        </p:pic>
      </p:grpSp>
      <p:grpSp>
        <p:nvGrpSpPr>
          <p:cNvPr id="242" name="Screenshot 2024-10-15 at 5.51.14 PM.png"/>
          <p:cNvGrpSpPr/>
          <p:nvPr/>
        </p:nvGrpSpPr>
        <p:grpSpPr>
          <a:xfrm>
            <a:off x="18305852" y="1743828"/>
            <a:ext cx="5517776" cy="8980313"/>
            <a:chOff x="0" y="0"/>
            <a:chExt cx="5517774" cy="8980312"/>
          </a:xfrm>
        </p:grpSpPr>
        <p:pic>
          <p:nvPicPr>
            <p:cNvPr id="241" name="Screenshot 2024-10-15 at 5.51.14 PM.png" descr="Screenshot 2024-10-15 at 5.51.14 PM.png"/>
            <p:cNvPicPr>
              <a:picLocks noChangeAspect="1"/>
            </p:cNvPicPr>
            <p:nvPr/>
          </p:nvPicPr>
          <p:blipFill>
            <a:blip r:embed="rId6">
              <a:extLst/>
            </a:blip>
            <a:stretch>
              <a:fillRect/>
            </a:stretch>
          </p:blipFill>
          <p:spPr>
            <a:xfrm>
              <a:off x="50800" y="50799"/>
              <a:ext cx="5416175" cy="8878714"/>
            </a:xfrm>
            <a:prstGeom prst="rect">
              <a:avLst/>
            </a:prstGeom>
            <a:ln>
              <a:noFill/>
            </a:ln>
            <a:effectLst/>
          </p:spPr>
        </p:pic>
        <p:pic>
          <p:nvPicPr>
            <p:cNvPr id="240" name="Screenshot 2024-10-15 at 5.51.14 PM.png" descr="Screenshot 2024-10-15 at 5.51.14 PM.png"/>
            <p:cNvPicPr>
              <a:picLocks noChangeAspect="0"/>
            </p:cNvPicPr>
            <p:nvPr/>
          </p:nvPicPr>
          <p:blipFill>
            <a:blip r:embed="rId7">
              <a:extLst/>
            </a:blip>
            <a:stretch>
              <a:fillRect/>
            </a:stretch>
          </p:blipFill>
          <p:spPr>
            <a:xfrm>
              <a:off x="0" y="-1"/>
              <a:ext cx="5517775" cy="8980314"/>
            </a:xfrm>
            <a:prstGeom prst="rect">
              <a:avLst/>
            </a:prstGeom>
            <a:effectLst/>
          </p:spPr>
        </p:pic>
      </p:grpSp>
      <p:pic>
        <p:nvPicPr>
          <p:cNvPr id="243" name="Screenshot 2024-10-15 at 6.29.03 PM.png" descr="Screenshot 2024-10-15 at 6.29.03 PM.png"/>
          <p:cNvPicPr>
            <a:picLocks noChangeAspect="1"/>
          </p:cNvPicPr>
          <p:nvPr/>
        </p:nvPicPr>
        <p:blipFill>
          <a:blip r:embed="rId8">
            <a:extLst/>
          </a:blip>
          <a:stretch>
            <a:fillRect/>
          </a:stretch>
        </p:blipFill>
        <p:spPr>
          <a:xfrm>
            <a:off x="1255650" y="9578668"/>
            <a:ext cx="6614394" cy="3702086"/>
          </a:xfrm>
          <a:prstGeom prst="rect">
            <a:avLst/>
          </a:prstGeom>
          <a:ln w="12700">
            <a:miter lim="400000"/>
          </a:ln>
        </p:spPr>
      </p:pic>
      <p:grpSp>
        <p:nvGrpSpPr>
          <p:cNvPr id="246" name="Screenshot 2024-10-15 at 6.03.03 PM.png"/>
          <p:cNvGrpSpPr/>
          <p:nvPr/>
        </p:nvGrpSpPr>
        <p:grpSpPr>
          <a:xfrm>
            <a:off x="9192898" y="686854"/>
            <a:ext cx="8325875" cy="6213366"/>
            <a:chOff x="0" y="0"/>
            <a:chExt cx="8325873" cy="6213364"/>
          </a:xfrm>
        </p:grpSpPr>
        <p:pic>
          <p:nvPicPr>
            <p:cNvPr id="245" name="Screenshot 2024-10-15 at 6.03.03 PM.png" descr="Screenshot 2024-10-15 at 6.03.03 PM.png"/>
            <p:cNvPicPr>
              <a:picLocks noChangeAspect="1"/>
            </p:cNvPicPr>
            <p:nvPr/>
          </p:nvPicPr>
          <p:blipFill>
            <a:blip r:embed="rId9">
              <a:extLst/>
            </a:blip>
            <a:stretch>
              <a:fillRect/>
            </a:stretch>
          </p:blipFill>
          <p:spPr>
            <a:xfrm>
              <a:off x="50800" y="50799"/>
              <a:ext cx="8224274" cy="6111766"/>
            </a:xfrm>
            <a:prstGeom prst="rect">
              <a:avLst/>
            </a:prstGeom>
            <a:ln>
              <a:noFill/>
            </a:ln>
            <a:effectLst/>
          </p:spPr>
        </p:pic>
        <p:pic>
          <p:nvPicPr>
            <p:cNvPr id="244" name="Screenshot 2024-10-15 at 6.03.03 PM.png" descr="Screenshot 2024-10-15 at 6.03.03 PM.png"/>
            <p:cNvPicPr>
              <a:picLocks noChangeAspect="0"/>
            </p:cNvPicPr>
            <p:nvPr/>
          </p:nvPicPr>
          <p:blipFill>
            <a:blip r:embed="rId10">
              <a:extLst/>
            </a:blip>
            <a:stretch>
              <a:fillRect/>
            </a:stretch>
          </p:blipFill>
          <p:spPr>
            <a:xfrm>
              <a:off x="0" y="-1"/>
              <a:ext cx="8325874" cy="6213366"/>
            </a:xfrm>
            <a:prstGeom prst="rect">
              <a:avLst/>
            </a:prstGeom>
            <a:effectLst/>
          </p:spPr>
        </p:pic>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8" name="public relations definition.png" descr="public relations definition.png"/>
          <p:cNvPicPr>
            <a:picLocks noChangeAspect="1"/>
          </p:cNvPicPr>
          <p:nvPr/>
        </p:nvPicPr>
        <p:blipFill>
          <a:blip r:embed="rId2">
            <a:extLst/>
          </a:blip>
          <a:stretch>
            <a:fillRect/>
          </a:stretch>
        </p:blipFill>
        <p:spPr>
          <a:xfrm>
            <a:off x="485660" y="10828744"/>
            <a:ext cx="10617201" cy="1651001"/>
          </a:xfrm>
          <a:prstGeom prst="rect">
            <a:avLst/>
          </a:prstGeom>
          <a:ln w="12700">
            <a:miter lim="400000"/>
          </a:ln>
        </p:spPr>
      </p:pic>
      <p:grpSp>
        <p:nvGrpSpPr>
          <p:cNvPr id="251" name="PR success MIT_Mater.png"/>
          <p:cNvGrpSpPr/>
          <p:nvPr/>
        </p:nvGrpSpPr>
        <p:grpSpPr>
          <a:xfrm>
            <a:off x="438987" y="564242"/>
            <a:ext cx="7489095" cy="9459095"/>
            <a:chOff x="0" y="0"/>
            <a:chExt cx="7489094" cy="9459093"/>
          </a:xfrm>
        </p:grpSpPr>
        <p:pic>
          <p:nvPicPr>
            <p:cNvPr id="250" name="PR success MIT_Mater.png" descr="PR success MIT_Mater.png"/>
            <p:cNvPicPr>
              <a:picLocks noChangeAspect="1"/>
            </p:cNvPicPr>
            <p:nvPr/>
          </p:nvPicPr>
          <p:blipFill>
            <a:blip r:embed="rId3">
              <a:extLst/>
            </a:blip>
            <a:stretch>
              <a:fillRect/>
            </a:stretch>
          </p:blipFill>
          <p:spPr>
            <a:xfrm>
              <a:off x="50800" y="50800"/>
              <a:ext cx="7387495" cy="9357494"/>
            </a:xfrm>
            <a:prstGeom prst="rect">
              <a:avLst/>
            </a:prstGeom>
            <a:ln>
              <a:noFill/>
            </a:ln>
            <a:effectLst/>
          </p:spPr>
        </p:pic>
        <p:pic>
          <p:nvPicPr>
            <p:cNvPr id="249" name="PR success MIT_Mater.png" descr="PR success MIT_Mater.png"/>
            <p:cNvPicPr>
              <a:picLocks noChangeAspect="0"/>
            </p:cNvPicPr>
            <p:nvPr/>
          </p:nvPicPr>
          <p:blipFill>
            <a:blip r:embed="rId4">
              <a:extLst/>
            </a:blip>
            <a:stretch>
              <a:fillRect/>
            </a:stretch>
          </p:blipFill>
          <p:spPr>
            <a:xfrm>
              <a:off x="0" y="0"/>
              <a:ext cx="7489095" cy="9459094"/>
            </a:xfrm>
            <a:prstGeom prst="rect">
              <a:avLst/>
            </a:prstGeom>
            <a:effectLst/>
          </p:spPr>
        </p:pic>
      </p:grpSp>
      <p:grpSp>
        <p:nvGrpSpPr>
          <p:cNvPr id="254" name="Screenshot 2024-10-16 at 10.33.05 AM.png"/>
          <p:cNvGrpSpPr/>
          <p:nvPr/>
        </p:nvGrpSpPr>
        <p:grpSpPr>
          <a:xfrm>
            <a:off x="16203300" y="268257"/>
            <a:ext cx="7654724" cy="7198145"/>
            <a:chOff x="0" y="0"/>
            <a:chExt cx="7654723" cy="7198144"/>
          </a:xfrm>
        </p:grpSpPr>
        <p:pic>
          <p:nvPicPr>
            <p:cNvPr id="253" name="Screenshot 2024-10-16 at 10.33.05 AM.png" descr="Screenshot 2024-10-16 at 10.33.05 AM.png"/>
            <p:cNvPicPr>
              <a:picLocks noChangeAspect="1"/>
            </p:cNvPicPr>
            <p:nvPr/>
          </p:nvPicPr>
          <p:blipFill>
            <a:blip r:embed="rId5">
              <a:extLst/>
            </a:blip>
            <a:stretch>
              <a:fillRect/>
            </a:stretch>
          </p:blipFill>
          <p:spPr>
            <a:xfrm>
              <a:off x="50800" y="50800"/>
              <a:ext cx="7553124" cy="7096545"/>
            </a:xfrm>
            <a:prstGeom prst="rect">
              <a:avLst/>
            </a:prstGeom>
            <a:ln>
              <a:noFill/>
            </a:ln>
            <a:effectLst/>
          </p:spPr>
        </p:pic>
        <p:pic>
          <p:nvPicPr>
            <p:cNvPr id="252" name="Screenshot 2024-10-16 at 10.33.05 AM.png" descr="Screenshot 2024-10-16 at 10.33.05 AM.png"/>
            <p:cNvPicPr>
              <a:picLocks noChangeAspect="0"/>
            </p:cNvPicPr>
            <p:nvPr/>
          </p:nvPicPr>
          <p:blipFill>
            <a:blip r:embed="rId6">
              <a:extLst/>
            </a:blip>
            <a:stretch>
              <a:fillRect/>
            </a:stretch>
          </p:blipFill>
          <p:spPr>
            <a:xfrm>
              <a:off x="0" y="0"/>
              <a:ext cx="7654724" cy="7198145"/>
            </a:xfrm>
            <a:prstGeom prst="rect">
              <a:avLst/>
            </a:prstGeom>
            <a:effectLst/>
          </p:spPr>
        </p:pic>
      </p:grpSp>
      <p:grpSp>
        <p:nvGrpSpPr>
          <p:cNvPr id="257" name="Doral_Mater frontpage.png"/>
          <p:cNvGrpSpPr/>
          <p:nvPr/>
        </p:nvGrpSpPr>
        <p:grpSpPr>
          <a:xfrm>
            <a:off x="16399580" y="7767144"/>
            <a:ext cx="7262164" cy="5761646"/>
            <a:chOff x="0" y="0"/>
            <a:chExt cx="7262162" cy="5761645"/>
          </a:xfrm>
        </p:grpSpPr>
        <p:pic>
          <p:nvPicPr>
            <p:cNvPr id="256" name="Doral_Mater frontpage.png" descr="Doral_Mater frontpage.png"/>
            <p:cNvPicPr>
              <a:picLocks noChangeAspect="1"/>
            </p:cNvPicPr>
            <p:nvPr/>
          </p:nvPicPr>
          <p:blipFill>
            <a:blip r:embed="rId7">
              <a:extLst/>
            </a:blip>
            <a:stretch>
              <a:fillRect/>
            </a:stretch>
          </p:blipFill>
          <p:spPr>
            <a:xfrm>
              <a:off x="50800" y="50800"/>
              <a:ext cx="7160563" cy="5660046"/>
            </a:xfrm>
            <a:prstGeom prst="rect">
              <a:avLst/>
            </a:prstGeom>
            <a:ln>
              <a:noFill/>
            </a:ln>
            <a:effectLst/>
          </p:spPr>
        </p:pic>
        <p:pic>
          <p:nvPicPr>
            <p:cNvPr id="255" name="Doral_Mater frontpage.png" descr="Doral_Mater frontpage.png"/>
            <p:cNvPicPr>
              <a:picLocks noChangeAspect="0"/>
            </p:cNvPicPr>
            <p:nvPr/>
          </p:nvPicPr>
          <p:blipFill>
            <a:blip r:embed="rId8">
              <a:extLst/>
            </a:blip>
            <a:stretch>
              <a:fillRect/>
            </a:stretch>
          </p:blipFill>
          <p:spPr>
            <a:xfrm>
              <a:off x="0" y="0"/>
              <a:ext cx="7262163" cy="5761646"/>
            </a:xfrm>
            <a:prstGeom prst="rect">
              <a:avLst/>
            </a:prstGeom>
            <a:effectLst/>
          </p:spPr>
        </p:pic>
      </p:grpSp>
      <p:grpSp>
        <p:nvGrpSpPr>
          <p:cNvPr id="260" name="Screenshot 2024-10-16 at 4.14.00 PM.png"/>
          <p:cNvGrpSpPr/>
          <p:nvPr/>
        </p:nvGrpSpPr>
        <p:grpSpPr>
          <a:xfrm>
            <a:off x="8319068" y="882553"/>
            <a:ext cx="7493246" cy="10465630"/>
            <a:chOff x="0" y="0"/>
            <a:chExt cx="7493244" cy="10465628"/>
          </a:xfrm>
        </p:grpSpPr>
        <p:pic>
          <p:nvPicPr>
            <p:cNvPr id="259" name="Screenshot 2024-10-16 at 4.14.00 PM.png" descr="Screenshot 2024-10-16 at 4.14.00 PM.png"/>
            <p:cNvPicPr>
              <a:picLocks noChangeAspect="1"/>
            </p:cNvPicPr>
            <p:nvPr/>
          </p:nvPicPr>
          <p:blipFill>
            <a:blip r:embed="rId9">
              <a:extLst/>
            </a:blip>
            <a:stretch>
              <a:fillRect/>
            </a:stretch>
          </p:blipFill>
          <p:spPr>
            <a:xfrm>
              <a:off x="50800" y="50799"/>
              <a:ext cx="7391645" cy="10364030"/>
            </a:xfrm>
            <a:prstGeom prst="rect">
              <a:avLst/>
            </a:prstGeom>
            <a:ln>
              <a:noFill/>
            </a:ln>
            <a:effectLst/>
          </p:spPr>
        </p:pic>
        <p:pic>
          <p:nvPicPr>
            <p:cNvPr id="258" name="Screenshot 2024-10-16 at 4.14.00 PM.png" descr="Screenshot 2024-10-16 at 4.14.00 PM.png"/>
            <p:cNvPicPr>
              <a:picLocks noChangeAspect="0"/>
            </p:cNvPicPr>
            <p:nvPr/>
          </p:nvPicPr>
          <p:blipFill>
            <a:blip r:embed="rId10">
              <a:extLst/>
            </a:blip>
            <a:stretch>
              <a:fillRect/>
            </a:stretch>
          </p:blipFill>
          <p:spPr>
            <a:xfrm>
              <a:off x="0" y="-1"/>
              <a:ext cx="7493245" cy="10465630"/>
            </a:xfrm>
            <a:prstGeom prst="rect">
              <a:avLst/>
            </a:prstGeom>
            <a:effectLst/>
          </p:spPr>
        </p:pic>
      </p:grpSp>
      <p:sp>
        <p:nvSpPr>
          <p:cNvPr id="261" name="the practice of managing and disseminating information from an individual or an organization to the public in order to influence their perception."/>
          <p:cNvSpPr txBox="1"/>
          <p:nvPr/>
        </p:nvSpPr>
        <p:spPr>
          <a:xfrm>
            <a:off x="683517" y="12446479"/>
            <a:ext cx="13966373" cy="9552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700"/>
              </a:spcBef>
              <a:defRPr i="1" sz="2800">
                <a:solidFill>
                  <a:srgbClr val="000000"/>
                </a:solidFill>
                <a:latin typeface="Helvetica Neue"/>
                <a:ea typeface="Helvetica Neue"/>
                <a:cs typeface="Helvetica Neue"/>
                <a:sym typeface="Helvetica Neue"/>
              </a:defRPr>
            </a:lvl1pPr>
          </a:lstStyle>
          <a:p>
            <a:pPr/>
            <a:r>
              <a:t>the practice of managing and disseminating information from an individual or an organization to the public in order to influence their perception. </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Rectangle"/>
          <p:cNvSpPr/>
          <p:nvPr/>
        </p:nvSpPr>
        <p:spPr>
          <a:xfrm>
            <a:off x="6302" y="3051819"/>
            <a:ext cx="24384001" cy="2782233"/>
          </a:xfrm>
          <a:prstGeom prst="rect">
            <a:avLst/>
          </a:prstGeom>
          <a:solidFill>
            <a:srgbClr val="FF9300"/>
          </a:solidFill>
          <a:ln w="12700">
            <a:miter lim="400000"/>
          </a:ln>
        </p:spPr>
        <p:txBody>
          <a:bodyPr lIns="50800" tIns="50800" rIns="50800" bIns="50800" anchor="ctr"/>
          <a:lstStyle/>
          <a:p>
            <a:pPr algn="ctr">
              <a:spcBef>
                <a:spcPts val="0"/>
              </a:spcBef>
              <a:defRPr>
                <a:solidFill>
                  <a:srgbClr val="FFFFFF"/>
                </a:solidFill>
              </a:defRPr>
            </a:pPr>
          </a:p>
        </p:txBody>
      </p:sp>
      <p:pic>
        <p:nvPicPr>
          <p:cNvPr id="264" name="Black and white photo of a person playing the drums" descr="Black and white photo of a person playing the drums"/>
          <p:cNvPicPr>
            <a:picLocks noChangeAspect="1"/>
          </p:cNvPicPr>
          <p:nvPr/>
        </p:nvPicPr>
        <p:blipFill>
          <a:blip r:embed="rId2">
            <a:extLst/>
          </a:blip>
          <a:srcRect l="0" t="11673" r="0" b="11673"/>
          <a:stretch>
            <a:fillRect/>
          </a:stretch>
        </p:blipFill>
        <p:spPr>
          <a:xfrm>
            <a:off x="19430643" y="11661682"/>
            <a:ext cx="5155488" cy="2258211"/>
          </a:xfrm>
          <a:prstGeom prst="rect">
            <a:avLst/>
          </a:prstGeom>
          <a:ln w="12700">
            <a:miter lim="400000"/>
          </a:ln>
        </p:spPr>
      </p:pic>
      <p:sp>
        <p:nvSpPr>
          <p:cNvPr id="265" name="Questions?…"/>
          <p:cNvSpPr txBox="1"/>
          <p:nvPr/>
        </p:nvSpPr>
        <p:spPr>
          <a:xfrm>
            <a:off x="3504933" y="6112377"/>
            <a:ext cx="19934166" cy="47639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marL="635000" indent="-635000">
              <a:spcBef>
                <a:spcPts val="1400"/>
              </a:spcBef>
              <a:buSzPct val="75000"/>
              <a:buFont typeface="Helvetica Neue"/>
              <a:buChar char="•"/>
              <a:defRPr sz="4000">
                <a:solidFill>
                  <a:srgbClr val="000000"/>
                </a:solidFill>
              </a:defRPr>
            </a:pPr>
            <a:r>
              <a:t>Questions? </a:t>
            </a:r>
          </a:p>
          <a:p>
            <a:pPr marL="635000" indent="-635000">
              <a:spcBef>
                <a:spcPts val="1400"/>
              </a:spcBef>
              <a:buSzPct val="75000"/>
              <a:buFont typeface="Helvetica Neue"/>
              <a:buChar char="•"/>
              <a:defRPr sz="4000">
                <a:solidFill>
                  <a:srgbClr val="000000"/>
                </a:solidFill>
              </a:defRPr>
            </a:pPr>
            <a:r>
              <a:t>How have you successfully engaged prospective parents?</a:t>
            </a:r>
          </a:p>
          <a:p>
            <a:pPr marL="635000" indent="-635000">
              <a:spcBef>
                <a:spcPts val="1400"/>
              </a:spcBef>
              <a:buSzPct val="75000"/>
              <a:buFont typeface="Helvetica Neue"/>
              <a:buChar char="•"/>
              <a:defRPr sz="4000">
                <a:solidFill>
                  <a:srgbClr val="000000"/>
                </a:solidFill>
              </a:defRPr>
            </a:pPr>
            <a:r>
              <a:t>What marketing best practices have worked for your school?</a:t>
            </a:r>
          </a:p>
          <a:p>
            <a:pPr marL="635000" indent="-635000">
              <a:spcBef>
                <a:spcPts val="1400"/>
              </a:spcBef>
              <a:buSzPct val="75000"/>
              <a:buFont typeface="Helvetica Neue"/>
              <a:buChar char="•"/>
              <a:defRPr sz="4000">
                <a:solidFill>
                  <a:srgbClr val="000000"/>
                </a:solidFill>
              </a:defRPr>
            </a:pPr>
            <a:r>
              <a:t>What events have resulted in increased enrollment?</a:t>
            </a:r>
          </a:p>
          <a:p>
            <a:pPr marL="635000" indent="-635000">
              <a:spcBef>
                <a:spcPts val="1400"/>
              </a:spcBef>
              <a:buSzPct val="75000"/>
              <a:buFont typeface="Helvetica Neue"/>
              <a:buChar char="•"/>
              <a:defRPr sz="4000">
                <a:solidFill>
                  <a:srgbClr val="000000"/>
                </a:solidFill>
              </a:defRPr>
            </a:pPr>
            <a:r>
              <a:t>Who handles your school’s marketing efforts?</a:t>
            </a:r>
          </a:p>
          <a:p>
            <a:pPr marL="635000" indent="-635000">
              <a:spcBef>
                <a:spcPts val="1400"/>
              </a:spcBef>
              <a:buSzPct val="75000"/>
              <a:buFont typeface="Helvetica Neue"/>
              <a:buChar char="•"/>
              <a:defRPr sz="4000">
                <a:solidFill>
                  <a:srgbClr val="000000"/>
                </a:solidFill>
              </a:defRPr>
            </a:pPr>
            <a:r>
              <a:t>Do you need guidance writing a press release and contacting local media?</a:t>
            </a:r>
          </a:p>
        </p:txBody>
      </p:sp>
      <p:sp>
        <p:nvSpPr>
          <p:cNvPr id="266" name="www.FLCharterAlliance…"/>
          <p:cNvSpPr txBox="1"/>
          <p:nvPr/>
        </p:nvSpPr>
        <p:spPr>
          <a:xfrm>
            <a:off x="1498062" y="12175306"/>
            <a:ext cx="12393884" cy="123097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spAutoFit/>
          </a:bodyPr>
          <a:lstStyle/>
          <a:p>
            <a:pPr>
              <a:spcBef>
                <a:spcPts val="400"/>
              </a:spcBef>
              <a:defRPr sz="3700">
                <a:solidFill>
                  <a:srgbClr val="000000"/>
                </a:solidFill>
              </a:defRPr>
            </a:pPr>
            <a:r>
              <a:t>www.FLCharterAlliance</a:t>
            </a:r>
          </a:p>
          <a:p>
            <a:pPr>
              <a:spcBef>
                <a:spcPts val="400"/>
              </a:spcBef>
              <a:defRPr sz="3700">
                <a:solidFill>
                  <a:srgbClr val="000000"/>
                </a:solidFill>
              </a:defRPr>
            </a:pPr>
            <a:r>
              <a:rPr>
                <a:hlinkClick r:id="rId3" invalidUrl="" action="" tgtFrame="" tooltip="" history="1" highlightClick="0" endSnd="0"/>
              </a:rPr>
              <a:t>lynn@FLcharteralliance.org</a:t>
            </a:r>
          </a:p>
        </p:txBody>
      </p:sp>
      <p:sp>
        <p:nvSpPr>
          <p:cNvPr id="267" name="Enrollmania Masterclass:…"/>
          <p:cNvSpPr txBox="1"/>
          <p:nvPr/>
        </p:nvSpPr>
        <p:spPr>
          <a:xfrm>
            <a:off x="2735441" y="3429126"/>
            <a:ext cx="17455462" cy="238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ctr" defTabSz="652145">
              <a:spcBef>
                <a:spcPts val="0"/>
              </a:spcBef>
              <a:defRPr b="1" sz="5372">
                <a:solidFill>
                  <a:srgbClr val="005493"/>
                </a:solidFill>
                <a:latin typeface="Helvetica Neue"/>
                <a:ea typeface="Helvetica Neue"/>
                <a:cs typeface="Helvetica Neue"/>
                <a:sym typeface="Helvetica Neue"/>
              </a:defRPr>
            </a:pPr>
            <a:r>
              <a:t>Enrollmania Masterclass: </a:t>
            </a:r>
          </a:p>
          <a:p>
            <a:pPr algn="ctr" defTabSz="652145">
              <a:spcBef>
                <a:spcPts val="0"/>
              </a:spcBef>
              <a:defRPr b="1" sz="5372">
                <a:solidFill>
                  <a:srgbClr val="005493"/>
                </a:solidFill>
                <a:latin typeface="Helvetica Neue"/>
                <a:ea typeface="Helvetica Neue"/>
                <a:cs typeface="Helvetica Neue"/>
                <a:sym typeface="Helvetica Neue"/>
              </a:defRPr>
            </a:pPr>
            <a:r>
              <a:t>Strategies to Elevate Your Charter School Enrollment</a:t>
            </a:r>
          </a:p>
        </p:txBody>
      </p:sp>
      <p:sp>
        <p:nvSpPr>
          <p:cNvPr id="268" name="FCSC+SCS 2024"/>
          <p:cNvSpPr txBox="1"/>
          <p:nvPr>
            <p:ph type="title" idx="4294967295"/>
          </p:nvPr>
        </p:nvSpPr>
        <p:spPr>
          <a:xfrm>
            <a:off x="552313" y="212452"/>
            <a:ext cx="20350766" cy="1968501"/>
          </a:xfrm>
          <a:prstGeom prst="rect">
            <a:avLst/>
          </a:prstGeom>
        </p:spPr>
        <p:txBody>
          <a:bodyPr/>
          <a:lstStyle>
            <a:lvl1pPr>
              <a:defRPr b="1" sz="6000">
                <a:latin typeface="Helvetica Neue"/>
                <a:ea typeface="Helvetica Neue"/>
                <a:cs typeface="Helvetica Neue"/>
                <a:sym typeface="Helvetica Neue"/>
              </a:defRPr>
            </a:lvl1pPr>
          </a:lstStyle>
          <a:p>
            <a:pPr/>
            <a:r>
              <a:t>FCSC+SCS 2024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8236"/>
        </a:solidFill>
      </p:bgPr>
    </p:bg>
    <p:spTree>
      <p:nvGrpSpPr>
        <p:cNvPr id="1" name=""/>
        <p:cNvGrpSpPr/>
        <p:nvPr/>
      </p:nvGrpSpPr>
      <p:grpSpPr>
        <a:xfrm>
          <a:off x="0" y="0"/>
          <a:ext cx="0" cy="0"/>
          <a:chOff x="0" y="0"/>
          <a:chExt cx="0" cy="0"/>
        </a:xfrm>
      </p:grpSpPr>
      <p:pic>
        <p:nvPicPr>
          <p:cNvPr id="270" name="Black and white photo of a person playing the drums" descr="Black and white photo of a person playing the drums"/>
          <p:cNvPicPr>
            <a:picLocks noChangeAspect="1"/>
          </p:cNvPicPr>
          <p:nvPr>
            <p:ph type="pic" idx="21"/>
          </p:nvPr>
        </p:nvPicPr>
        <p:blipFill>
          <a:blip r:embed="rId2">
            <a:extLst/>
          </a:blip>
          <a:srcRect l="0" t="11673" r="0" b="11673"/>
          <a:stretch>
            <a:fillRect/>
          </a:stretch>
        </p:blipFill>
        <p:spPr>
          <a:xfrm>
            <a:off x="0" y="0"/>
            <a:ext cx="24384000" cy="10680700"/>
          </a:xfrm>
          <a:prstGeom prst="rect">
            <a:avLst/>
          </a:prstGeom>
        </p:spPr>
      </p:pic>
      <p:sp>
        <p:nvSpPr>
          <p:cNvPr id="271" name="Enrollmania Masterclass:…"/>
          <p:cNvSpPr txBox="1"/>
          <p:nvPr>
            <p:ph type="title"/>
          </p:nvPr>
        </p:nvSpPr>
        <p:spPr>
          <a:xfrm>
            <a:off x="3210096" y="10962802"/>
            <a:ext cx="17455463" cy="2387601"/>
          </a:xfrm>
          <a:prstGeom prst="rect">
            <a:avLst/>
          </a:prstGeom>
        </p:spPr>
        <p:txBody>
          <a:bodyPr/>
          <a:lstStyle/>
          <a:p>
            <a:pPr algn="ctr" defTabSz="652145">
              <a:defRPr b="1" sz="5372">
                <a:solidFill>
                  <a:srgbClr val="005493"/>
                </a:solidFill>
                <a:latin typeface="Helvetica Neue"/>
                <a:ea typeface="Helvetica Neue"/>
                <a:cs typeface="Helvetica Neue"/>
                <a:sym typeface="Helvetica Neue"/>
              </a:defRPr>
            </a:pPr>
            <a:r>
              <a:t>Enrollmania Masterclass: </a:t>
            </a:r>
          </a:p>
          <a:p>
            <a:pPr algn="ctr" defTabSz="652145">
              <a:defRPr b="1" sz="5372">
                <a:solidFill>
                  <a:srgbClr val="005493"/>
                </a:solidFill>
                <a:latin typeface="Helvetica Neue"/>
                <a:ea typeface="Helvetica Neue"/>
                <a:cs typeface="Helvetica Neue"/>
                <a:sym typeface="Helvetica Neue"/>
              </a:defRPr>
            </a:pPr>
            <a:r>
              <a:t>Strategies to Elevate Your Charter School Enrollment</a:t>
            </a:r>
          </a:p>
        </p:txBody>
      </p:sp>
      <p:sp>
        <p:nvSpPr>
          <p:cNvPr id="272" name="FCSC+SCS 2024"/>
          <p:cNvSpPr txBox="1"/>
          <p:nvPr/>
        </p:nvSpPr>
        <p:spPr>
          <a:xfrm>
            <a:off x="552313" y="212452"/>
            <a:ext cx="20350766" cy="1968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spcBef>
                <a:spcPts val="0"/>
              </a:spcBef>
              <a:defRPr b="1" sz="6000">
                <a:solidFill>
                  <a:schemeClr val="accent6">
                    <a:satOff val="6899"/>
                    <a:lumOff val="-25862"/>
                  </a:schemeClr>
                </a:solidFill>
                <a:latin typeface="Helvetica Neue"/>
                <a:ea typeface="Helvetica Neue"/>
                <a:cs typeface="Helvetica Neue"/>
                <a:sym typeface="Helvetica Neue"/>
              </a:defRPr>
            </a:lvl1pPr>
          </a:lstStyle>
          <a:p>
            <a:pPr/>
            <a:r>
              <a:t>FCSC+SCS 2024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747474"/>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5000" u="none" kumimoji="0" normalizeH="0">
            <a:ln>
              <a:noFill/>
            </a:ln>
            <a:solidFill>
              <a:srgbClr val="747474"/>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5000" u="none" kumimoji="0" normalizeH="0">
            <a:ln>
              <a:noFill/>
            </a:ln>
            <a:solidFill>
              <a:srgbClr val="747474"/>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