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Lst>
  <p:sldIdLst>
    <p:sldId id="256" r:id="rId5"/>
    <p:sldId id="274" r:id="rId6"/>
    <p:sldId id="275" r:id="rId7"/>
    <p:sldId id="273" r:id="rId8"/>
    <p:sldId id="257" r:id="rId9"/>
    <p:sldId id="258" r:id="rId10"/>
    <p:sldId id="259" r:id="rId11"/>
    <p:sldId id="260" r:id="rId12"/>
    <p:sldId id="261" r:id="rId13"/>
    <p:sldId id="262" r:id="rId14"/>
    <p:sldId id="263" r:id="rId15"/>
    <p:sldId id="265" r:id="rId16"/>
    <p:sldId id="264" r:id="rId17"/>
    <p:sldId id="272" r:id="rId18"/>
    <p:sldId id="276" r:id="rId19"/>
    <p:sldId id="266" r:id="rId20"/>
    <p:sldId id="267" r:id="rId21"/>
    <p:sldId id="268" r:id="rId22"/>
    <p:sldId id="269" r:id="rId23"/>
    <p:sldId id="270" r:id="rId24"/>
    <p:sldId id="2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41" autoAdjust="0"/>
    <p:restoredTop sz="94660"/>
  </p:normalViewPr>
  <p:slideViewPr>
    <p:cSldViewPr snapToGrid="0">
      <p:cViewPr varScale="1">
        <p:scale>
          <a:sx n="62" d="100"/>
          <a:sy n="62" d="100"/>
        </p:scale>
        <p:origin x="-112" y="-9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12" name="Title 11"/>
          <p:cNvSpPr>
            <a:spLocks noGrp="1"/>
          </p:cNvSpPr>
          <p:nvPr>
            <p:ph type="ctrTitle"/>
          </p:nvPr>
        </p:nvSpPr>
        <p:spPr>
          <a:xfrm>
            <a:off x="4572000" y="1447800"/>
            <a:ext cx="6705600" cy="1960856"/>
          </a:xfrm>
        </p:spPr>
        <p:txBody>
          <a:bodyPr lIns="45720" tIns="0" rIns="45720" anchor="b">
            <a:noAutofit/>
          </a:bodyPr>
          <a:lstStyle>
            <a:lvl1pPr algn="r">
              <a:defRPr sz="3150" b="0"/>
            </a:lvl1pPr>
          </a:lstStyle>
          <a:p>
            <a:r>
              <a:rPr kumimoji="0" lang="en-US"/>
              <a:t>Click to edit Master title style</a:t>
            </a:r>
            <a:endParaRPr kumimoji="0" lang="en-US" dirty="0"/>
          </a:p>
        </p:txBody>
      </p:sp>
      <p:sp>
        <p:nvSpPr>
          <p:cNvPr id="25" name="Subtitle 24"/>
          <p:cNvSpPr>
            <a:spLocks noGrp="1"/>
          </p:cNvSpPr>
          <p:nvPr>
            <p:ph type="subTitle" idx="1"/>
          </p:nvPr>
        </p:nvSpPr>
        <p:spPr>
          <a:xfrm>
            <a:off x="4572000" y="3546952"/>
            <a:ext cx="6705600" cy="1101248"/>
          </a:xfrm>
        </p:spPr>
        <p:txBody>
          <a:bodyPr lIns="45720" tIns="0" rIns="45720" bIns="0"/>
          <a:lstStyle>
            <a:lvl1pPr marL="0" indent="0" algn="r">
              <a:lnSpc>
                <a:spcPct val="100000"/>
              </a:lnSpc>
              <a:buNone/>
              <a:defRPr sz="1650">
                <a:solidFill>
                  <a:srgbClr val="FFFFFF"/>
                </a:solidFill>
                <a:effectLst/>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endParaRPr kumimoji="0" lang="en-US" dirty="0"/>
          </a:p>
        </p:txBody>
      </p:sp>
    </p:spTree>
    <p:extLst>
      <p:ext uri="{BB962C8B-B14F-4D97-AF65-F5344CB8AC3E}">
        <p14:creationId xmlns:p14="http://schemas.microsoft.com/office/powerpoint/2010/main" val="24241601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9" name="Date Placeholder 26"/>
          <p:cNvSpPr>
            <a:spLocks noGrp="1"/>
          </p:cNvSpPr>
          <p:nvPr>
            <p:ph type="dt" sz="half" idx="2"/>
          </p:nvPr>
        </p:nvSpPr>
        <p:spPr>
          <a:xfrm>
            <a:off x="8585069" y="6478698"/>
            <a:ext cx="2669952" cy="226902"/>
          </a:xfrm>
          <a:prstGeom prst="rect">
            <a:avLst/>
          </a:prstGeom>
        </p:spPr>
        <p:txBody>
          <a:bodyPr vert="horz" lIns="0" tIns="0" rIns="0" bIns="0" anchor="b"/>
          <a:lstStyle>
            <a:lvl1pPr algn="r" eaLnBrk="1" latinLnBrk="0" hangingPunct="1">
              <a:defRPr kumimoji="0" sz="675">
                <a:solidFill>
                  <a:schemeClr val="bg1">
                    <a:lumMod val="50000"/>
                  </a:schemeClr>
                </a:solidFill>
                <a:latin typeface="Helvetica"/>
                <a:cs typeface="Helvetica"/>
              </a:defRPr>
            </a:lvl1pPr>
          </a:lstStyle>
          <a:p>
            <a:fld id="{DE26B19E-B335-4635-B60D-F6294B9725EA}" type="datetimeFigureOut">
              <a:rPr lang="en-US" smtClean="0"/>
              <a:t>3/31/20</a:t>
            </a:fld>
            <a:endParaRPr lang="en-US"/>
          </a:p>
        </p:txBody>
      </p:sp>
      <p:sp>
        <p:nvSpPr>
          <p:cNvPr id="10" name="Footer Placeholder 3"/>
          <p:cNvSpPr>
            <a:spLocks noGrp="1"/>
          </p:cNvSpPr>
          <p:nvPr>
            <p:ph type="ftr" sz="quarter" idx="3"/>
          </p:nvPr>
        </p:nvSpPr>
        <p:spPr>
          <a:xfrm>
            <a:off x="609600" y="6478698"/>
            <a:ext cx="18288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endParaRPr lang="en-US"/>
          </a:p>
        </p:txBody>
      </p:sp>
      <p:sp>
        <p:nvSpPr>
          <p:cNvPr id="11" name="Slide Number Placeholder 15"/>
          <p:cNvSpPr>
            <a:spLocks noGrp="1"/>
          </p:cNvSpPr>
          <p:nvPr>
            <p:ph type="sldNum" sz="quarter" idx="4"/>
          </p:nvPr>
        </p:nvSpPr>
        <p:spPr>
          <a:xfrm>
            <a:off x="11379200" y="6477000"/>
            <a:ext cx="4064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fld id="{5D455432-781D-41EC-B63A-D50DD2596C2E}" type="slidenum">
              <a:rPr lang="en-US" smtClean="0"/>
              <a:t>‹#›</a:t>
            </a:fld>
            <a:endParaRPr lang="en-US"/>
          </a:p>
        </p:txBody>
      </p:sp>
    </p:spTree>
    <p:extLst>
      <p:ext uri="{BB962C8B-B14F-4D97-AF65-F5344CB8AC3E}">
        <p14:creationId xmlns:p14="http://schemas.microsoft.com/office/powerpoint/2010/main" val="661898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3"/>
            <a:ext cx="5181600" cy="4525963"/>
          </a:xfrm>
        </p:spPr>
        <p:txBody>
          <a:bodyPr anchor="t"/>
          <a:lstStyle>
            <a:lvl1pPr eaLnBrk="1" latinLnBrk="0" hangingPunct="1">
              <a:defRPr sz="1950">
                <a:latin typeface="Avenir Book"/>
                <a:cs typeface="Avenir Book"/>
              </a:defRPr>
            </a:lvl1pPr>
            <a:lvl2pPr eaLnBrk="1" latinLnBrk="0" hangingPunct="1">
              <a:defRPr sz="1650">
                <a:latin typeface="Avenir Book"/>
                <a:cs typeface="Avenir Book"/>
              </a:defRPr>
            </a:lvl2pPr>
            <a:lvl3pPr eaLnBrk="1" latinLnBrk="0" hangingPunct="1">
              <a:defRPr sz="1350">
                <a:latin typeface="Avenir Book"/>
                <a:cs typeface="Avenir Book"/>
              </a:defRPr>
            </a:lvl3pPr>
            <a:lvl4pPr eaLnBrk="1" latinLnBrk="0" hangingPunct="1">
              <a:defRPr sz="1350">
                <a:latin typeface="Avenir Book"/>
                <a:cs typeface="Avenir Book"/>
              </a:defRPr>
            </a:lvl4pPr>
            <a:lvl5pPr eaLnBrk="1" latinLnBrk="0" hangingPunct="1">
              <a:defRPr sz="1350">
                <a:latin typeface="Avenir Book"/>
                <a:cs typeface="Avenir Book"/>
              </a:defRPr>
            </a:lvl5p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4" name="Content Placeholder 3"/>
          <p:cNvSpPr>
            <a:spLocks noGrp="1"/>
          </p:cNvSpPr>
          <p:nvPr>
            <p:ph sz="half" idx="2"/>
          </p:nvPr>
        </p:nvSpPr>
        <p:spPr>
          <a:xfrm>
            <a:off x="6400800" y="1600203"/>
            <a:ext cx="5181600" cy="4525963"/>
          </a:xfrm>
        </p:spPr>
        <p:txBody>
          <a:bodyPr anchor="t"/>
          <a:lstStyle>
            <a:lvl1pPr>
              <a:defRPr sz="1950">
                <a:latin typeface="Avenir Book"/>
                <a:cs typeface="Avenir Book"/>
              </a:defRPr>
            </a:lvl1pPr>
            <a:lvl2pPr>
              <a:defRPr sz="1650">
                <a:latin typeface="Avenir Book"/>
                <a:cs typeface="Avenir Book"/>
              </a:defRPr>
            </a:lvl2pPr>
            <a:lvl3pPr>
              <a:defRPr sz="1350">
                <a:latin typeface="Avenir Book"/>
                <a:cs typeface="Avenir Book"/>
              </a:defRPr>
            </a:lvl3pPr>
            <a:lvl4pPr>
              <a:defRPr sz="1350">
                <a:latin typeface="Avenir Book"/>
                <a:cs typeface="Avenir Book"/>
              </a:defRPr>
            </a:lvl4pPr>
            <a:lvl5pPr>
              <a:defRPr sz="1350">
                <a:latin typeface="Avenir Book"/>
                <a:cs typeface="Avenir Book"/>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9" name="Title Placeholder 2"/>
          <p:cNvSpPr>
            <a:spLocks noGrp="1"/>
          </p:cNvSpPr>
          <p:nvPr>
            <p:ph type="title"/>
          </p:nvPr>
        </p:nvSpPr>
        <p:spPr>
          <a:xfrm>
            <a:off x="609600" y="3"/>
            <a:ext cx="9652000" cy="1277461"/>
          </a:xfrm>
          <a:prstGeom prst="rect">
            <a:avLst/>
          </a:prstGeom>
          <a:noFill/>
          <a:ln>
            <a:noFill/>
          </a:ln>
        </p:spPr>
        <p:txBody>
          <a:bodyPr vert="horz" lIns="0" tIns="0" rIns="0" bIns="0" anchor="ctr" anchorCtr="0">
            <a:noAutofit/>
          </a:bodyPr>
          <a:lstStyle>
            <a:lvl1pPr>
              <a:defRPr>
                <a:latin typeface="Avenir Book"/>
                <a:cs typeface="Avenir Book"/>
              </a:defRPr>
            </a:lvl1pPr>
          </a:lstStyle>
          <a:p>
            <a:r>
              <a:rPr kumimoji="0" lang="en-US"/>
              <a:t>Click to edit Master title style</a:t>
            </a:r>
            <a:endParaRPr kumimoji="0" lang="en-US" dirty="0"/>
          </a:p>
        </p:txBody>
      </p:sp>
      <p:sp>
        <p:nvSpPr>
          <p:cNvPr id="10" name="Date Placeholder 26"/>
          <p:cNvSpPr>
            <a:spLocks noGrp="1"/>
          </p:cNvSpPr>
          <p:nvPr>
            <p:ph type="dt" sz="half" idx="10"/>
          </p:nvPr>
        </p:nvSpPr>
        <p:spPr>
          <a:xfrm>
            <a:off x="8585069" y="6478698"/>
            <a:ext cx="2669952" cy="226902"/>
          </a:xfrm>
          <a:prstGeom prst="rect">
            <a:avLst/>
          </a:prstGeom>
        </p:spPr>
        <p:txBody>
          <a:bodyPr vert="horz" lIns="0" tIns="0" rIns="0" bIns="0" anchor="b"/>
          <a:lstStyle>
            <a:lvl1pPr algn="r" eaLnBrk="1" latinLnBrk="0" hangingPunct="1">
              <a:defRPr kumimoji="0" sz="675">
                <a:solidFill>
                  <a:schemeClr val="bg1">
                    <a:lumMod val="50000"/>
                  </a:schemeClr>
                </a:solidFill>
                <a:latin typeface="Helvetica"/>
                <a:cs typeface="Helvetica"/>
              </a:defRPr>
            </a:lvl1pPr>
          </a:lstStyle>
          <a:p>
            <a:fld id="{DE26B19E-B335-4635-B60D-F6294B9725EA}" type="datetimeFigureOut">
              <a:rPr lang="en-US" smtClean="0"/>
              <a:t>3/31/20</a:t>
            </a:fld>
            <a:endParaRPr lang="en-US"/>
          </a:p>
        </p:txBody>
      </p:sp>
      <p:sp>
        <p:nvSpPr>
          <p:cNvPr id="11" name="Footer Placeholder 3"/>
          <p:cNvSpPr>
            <a:spLocks noGrp="1"/>
          </p:cNvSpPr>
          <p:nvPr>
            <p:ph type="ftr" sz="quarter" idx="3"/>
          </p:nvPr>
        </p:nvSpPr>
        <p:spPr>
          <a:xfrm>
            <a:off x="609600" y="6478698"/>
            <a:ext cx="18288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endParaRPr lang="en-US"/>
          </a:p>
        </p:txBody>
      </p:sp>
      <p:sp>
        <p:nvSpPr>
          <p:cNvPr id="12" name="Slide Number Placeholder 15"/>
          <p:cNvSpPr>
            <a:spLocks noGrp="1"/>
          </p:cNvSpPr>
          <p:nvPr>
            <p:ph type="sldNum" sz="quarter" idx="4"/>
          </p:nvPr>
        </p:nvSpPr>
        <p:spPr>
          <a:xfrm>
            <a:off x="11379200" y="6477000"/>
            <a:ext cx="4064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fld id="{5D455432-781D-41EC-B63A-D50DD2596C2E}" type="slidenum">
              <a:rPr lang="en-US" smtClean="0"/>
              <a:t>‹#›</a:t>
            </a:fld>
            <a:endParaRPr lang="en-US"/>
          </a:p>
        </p:txBody>
      </p:sp>
    </p:spTree>
    <p:extLst>
      <p:ext uri="{BB962C8B-B14F-4D97-AF65-F5344CB8AC3E}">
        <p14:creationId xmlns:p14="http://schemas.microsoft.com/office/powerpoint/2010/main" val="4075539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Placeholder 2"/>
          <p:cNvSpPr>
            <a:spLocks noGrp="1"/>
          </p:cNvSpPr>
          <p:nvPr>
            <p:ph type="title"/>
          </p:nvPr>
        </p:nvSpPr>
        <p:spPr>
          <a:xfrm>
            <a:off x="609600" y="3"/>
            <a:ext cx="9652000" cy="1277461"/>
          </a:xfrm>
          <a:prstGeom prst="rect">
            <a:avLst/>
          </a:prstGeom>
          <a:noFill/>
          <a:ln>
            <a:noFill/>
          </a:ln>
        </p:spPr>
        <p:txBody>
          <a:bodyPr vert="horz" lIns="0" tIns="0" rIns="0" bIns="0" anchor="ctr" anchorCtr="0">
            <a:noAutofit/>
          </a:bodyPr>
          <a:lstStyle>
            <a:lvl1pPr>
              <a:defRPr>
                <a:latin typeface="Avenir Book"/>
                <a:cs typeface="Avenir Book"/>
              </a:defRPr>
            </a:lvl1pPr>
          </a:lstStyle>
          <a:p>
            <a:r>
              <a:rPr kumimoji="0" lang="en-US"/>
              <a:t>Click to edit Master title style</a:t>
            </a:r>
            <a:endParaRPr kumimoji="0" lang="en-US" dirty="0"/>
          </a:p>
        </p:txBody>
      </p:sp>
      <p:sp>
        <p:nvSpPr>
          <p:cNvPr id="7" name="Date Placeholder 26"/>
          <p:cNvSpPr>
            <a:spLocks noGrp="1"/>
          </p:cNvSpPr>
          <p:nvPr>
            <p:ph type="dt" sz="half" idx="2"/>
          </p:nvPr>
        </p:nvSpPr>
        <p:spPr>
          <a:xfrm>
            <a:off x="8585069" y="6478698"/>
            <a:ext cx="2669952" cy="226902"/>
          </a:xfrm>
          <a:prstGeom prst="rect">
            <a:avLst/>
          </a:prstGeom>
        </p:spPr>
        <p:txBody>
          <a:bodyPr vert="horz" lIns="0" tIns="0" rIns="0" bIns="0" anchor="b"/>
          <a:lstStyle>
            <a:lvl1pPr algn="r" eaLnBrk="1" latinLnBrk="0" hangingPunct="1">
              <a:defRPr kumimoji="0" sz="675">
                <a:solidFill>
                  <a:schemeClr val="bg1">
                    <a:lumMod val="50000"/>
                  </a:schemeClr>
                </a:solidFill>
                <a:latin typeface="Helvetica"/>
                <a:cs typeface="Helvetica"/>
              </a:defRPr>
            </a:lvl1pPr>
          </a:lstStyle>
          <a:p>
            <a:fld id="{DE26B19E-B335-4635-B60D-F6294B9725EA}" type="datetimeFigureOut">
              <a:rPr lang="en-US" smtClean="0"/>
              <a:t>3/31/20</a:t>
            </a:fld>
            <a:endParaRPr lang="en-US"/>
          </a:p>
        </p:txBody>
      </p:sp>
      <p:sp>
        <p:nvSpPr>
          <p:cNvPr id="8" name="Footer Placeholder 3"/>
          <p:cNvSpPr>
            <a:spLocks noGrp="1"/>
          </p:cNvSpPr>
          <p:nvPr>
            <p:ph type="ftr" sz="quarter" idx="3"/>
          </p:nvPr>
        </p:nvSpPr>
        <p:spPr>
          <a:xfrm>
            <a:off x="609600" y="6478698"/>
            <a:ext cx="18288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endParaRPr lang="en-US"/>
          </a:p>
        </p:txBody>
      </p:sp>
      <p:sp>
        <p:nvSpPr>
          <p:cNvPr id="9" name="Slide Number Placeholder 15"/>
          <p:cNvSpPr>
            <a:spLocks noGrp="1"/>
          </p:cNvSpPr>
          <p:nvPr>
            <p:ph type="sldNum" sz="quarter" idx="4"/>
          </p:nvPr>
        </p:nvSpPr>
        <p:spPr>
          <a:xfrm>
            <a:off x="11379200" y="6477000"/>
            <a:ext cx="4064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fld id="{5D455432-781D-41EC-B63A-D50DD2596C2E}" type="slidenum">
              <a:rPr lang="en-US" smtClean="0"/>
              <a:t>‹#›</a:t>
            </a:fld>
            <a:endParaRPr lang="en-US"/>
          </a:p>
        </p:txBody>
      </p:sp>
    </p:spTree>
    <p:extLst>
      <p:ext uri="{BB962C8B-B14F-4D97-AF65-F5344CB8AC3E}">
        <p14:creationId xmlns:p14="http://schemas.microsoft.com/office/powerpoint/2010/main" val="522835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609416"/>
            <a:ext cx="10972800" cy="463898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26"/>
          <p:cNvSpPr>
            <a:spLocks noGrp="1"/>
          </p:cNvSpPr>
          <p:nvPr>
            <p:ph type="dt" sz="half" idx="2"/>
          </p:nvPr>
        </p:nvSpPr>
        <p:spPr>
          <a:xfrm>
            <a:off x="8585069" y="6478698"/>
            <a:ext cx="2669952" cy="226902"/>
          </a:xfrm>
          <a:prstGeom prst="rect">
            <a:avLst/>
          </a:prstGeom>
        </p:spPr>
        <p:txBody>
          <a:bodyPr vert="horz" lIns="0" tIns="0" rIns="0" bIns="0" anchor="b"/>
          <a:lstStyle>
            <a:lvl1pPr algn="r" eaLnBrk="1" latinLnBrk="0" hangingPunct="1">
              <a:defRPr kumimoji="0" sz="675">
                <a:solidFill>
                  <a:schemeClr val="bg1">
                    <a:lumMod val="50000"/>
                  </a:schemeClr>
                </a:solidFill>
                <a:latin typeface="Helvetica"/>
                <a:cs typeface="Helvetica"/>
              </a:defRPr>
            </a:lvl1pPr>
          </a:lstStyle>
          <a:p>
            <a:fld id="{DE26B19E-B335-4635-B60D-F6294B9725EA}" type="datetimeFigureOut">
              <a:rPr lang="en-US" smtClean="0"/>
              <a:t>3/31/20</a:t>
            </a:fld>
            <a:endParaRPr lang="en-US"/>
          </a:p>
        </p:txBody>
      </p:sp>
      <p:sp>
        <p:nvSpPr>
          <p:cNvPr id="8" name="Footer Placeholder 3"/>
          <p:cNvSpPr>
            <a:spLocks noGrp="1"/>
          </p:cNvSpPr>
          <p:nvPr>
            <p:ph type="ftr" sz="quarter" idx="3"/>
          </p:nvPr>
        </p:nvSpPr>
        <p:spPr>
          <a:xfrm>
            <a:off x="609600" y="6478698"/>
            <a:ext cx="18288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endParaRPr lang="en-US"/>
          </a:p>
        </p:txBody>
      </p:sp>
      <p:sp>
        <p:nvSpPr>
          <p:cNvPr id="9" name="Slide Number Placeholder 15"/>
          <p:cNvSpPr>
            <a:spLocks noGrp="1"/>
          </p:cNvSpPr>
          <p:nvPr>
            <p:ph type="sldNum" sz="quarter" idx="4"/>
          </p:nvPr>
        </p:nvSpPr>
        <p:spPr>
          <a:xfrm>
            <a:off x="11379200" y="6477000"/>
            <a:ext cx="4064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fld id="{5D455432-781D-41EC-B63A-D50DD2596C2E}" type="slidenum">
              <a:rPr lang="en-US" smtClean="0"/>
              <a:t>‹#›</a:t>
            </a:fld>
            <a:endParaRPr lang="en-US"/>
          </a:p>
        </p:txBody>
      </p:sp>
    </p:spTree>
    <p:extLst>
      <p:ext uri="{BB962C8B-B14F-4D97-AF65-F5344CB8AC3E}">
        <p14:creationId xmlns:p14="http://schemas.microsoft.com/office/powerpoint/2010/main" val="7751857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7" cstate="print"/>
          <a:stretch>
            <a:fillRect/>
          </a:stretch>
        </a:blipFill>
        <a:effectLst/>
      </p:bgPr>
    </p:bg>
    <p:spTree>
      <p:nvGrpSpPr>
        <p:cNvPr id="1" name=""/>
        <p:cNvGrpSpPr/>
        <p:nvPr/>
      </p:nvGrpSpPr>
      <p:grpSpPr>
        <a:xfrm>
          <a:off x="0" y="0"/>
          <a:ext cx="0" cy="0"/>
          <a:chOff x="0" y="0"/>
          <a:chExt cx="0" cy="0"/>
        </a:xfrm>
      </p:grpSpPr>
      <p:sp>
        <p:nvSpPr>
          <p:cNvPr id="3" name="Title Placeholder 2"/>
          <p:cNvSpPr>
            <a:spLocks noGrp="1"/>
          </p:cNvSpPr>
          <p:nvPr>
            <p:ph type="title"/>
          </p:nvPr>
        </p:nvSpPr>
        <p:spPr>
          <a:xfrm>
            <a:off x="609600" y="3"/>
            <a:ext cx="9652000" cy="1277461"/>
          </a:xfrm>
          <a:prstGeom prst="rect">
            <a:avLst/>
          </a:prstGeom>
          <a:noFill/>
          <a:ln>
            <a:noFill/>
          </a:ln>
        </p:spPr>
        <p:txBody>
          <a:bodyPr vert="horz" lIns="0" tIns="0" rIns="0" bIns="0" anchor="ctr" anchorCtr="0">
            <a:noAutofit/>
          </a:bodyPr>
          <a:lstStyle/>
          <a:p>
            <a:r>
              <a:rPr kumimoji="0" lang="en-US"/>
              <a:t>Click to edit Master title style</a:t>
            </a:r>
            <a:endParaRPr kumimoji="0" lang="en-US" dirty="0"/>
          </a:p>
        </p:txBody>
      </p:sp>
      <p:sp>
        <p:nvSpPr>
          <p:cNvPr id="31" name="Text Placeholder 30"/>
          <p:cNvSpPr>
            <a:spLocks noGrp="1"/>
          </p:cNvSpPr>
          <p:nvPr>
            <p:ph type="body" idx="1"/>
          </p:nvPr>
        </p:nvSpPr>
        <p:spPr>
          <a:xfrm>
            <a:off x="609600" y="1609416"/>
            <a:ext cx="10972800" cy="4715184"/>
          </a:xfrm>
          <a:prstGeom prst="rect">
            <a:avLst/>
          </a:prstGeom>
        </p:spPr>
        <p:txBody>
          <a:bodyPr vert="horz" lIns="0" tIns="0" rIns="0" bIns="0">
            <a:no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7" name="Date Placeholder 26"/>
          <p:cNvSpPr>
            <a:spLocks noGrp="1"/>
          </p:cNvSpPr>
          <p:nvPr>
            <p:ph type="dt" sz="half" idx="2"/>
          </p:nvPr>
        </p:nvSpPr>
        <p:spPr>
          <a:xfrm>
            <a:off x="8585069" y="6478698"/>
            <a:ext cx="2669952" cy="226902"/>
          </a:xfrm>
          <a:prstGeom prst="rect">
            <a:avLst/>
          </a:prstGeom>
        </p:spPr>
        <p:txBody>
          <a:bodyPr vert="horz" lIns="0" tIns="0" rIns="0" bIns="0" anchor="b"/>
          <a:lstStyle>
            <a:lvl1pPr algn="r" eaLnBrk="1" latinLnBrk="0" hangingPunct="1">
              <a:defRPr kumimoji="0" sz="675">
                <a:solidFill>
                  <a:schemeClr val="bg1">
                    <a:lumMod val="50000"/>
                  </a:schemeClr>
                </a:solidFill>
                <a:latin typeface="Helvetica"/>
                <a:cs typeface="Helvetica"/>
              </a:defRPr>
            </a:lvl1pPr>
          </a:lstStyle>
          <a:p>
            <a:fld id="{DE26B19E-B335-4635-B60D-F6294B9725EA}" type="datetimeFigureOut">
              <a:rPr lang="en-US" smtClean="0"/>
              <a:t>3/31/20</a:t>
            </a:fld>
            <a:endParaRPr lang="en-US"/>
          </a:p>
        </p:txBody>
      </p:sp>
      <p:sp>
        <p:nvSpPr>
          <p:cNvPr id="4" name="Footer Placeholder 3"/>
          <p:cNvSpPr>
            <a:spLocks noGrp="1"/>
          </p:cNvSpPr>
          <p:nvPr>
            <p:ph type="ftr" sz="quarter" idx="3"/>
          </p:nvPr>
        </p:nvSpPr>
        <p:spPr>
          <a:xfrm>
            <a:off x="609600" y="6478698"/>
            <a:ext cx="18288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endParaRPr lang="en-US"/>
          </a:p>
        </p:txBody>
      </p:sp>
      <p:sp>
        <p:nvSpPr>
          <p:cNvPr id="16" name="Slide Number Placeholder 15"/>
          <p:cNvSpPr>
            <a:spLocks noGrp="1"/>
          </p:cNvSpPr>
          <p:nvPr>
            <p:ph type="sldNum" sz="quarter" idx="4"/>
          </p:nvPr>
        </p:nvSpPr>
        <p:spPr>
          <a:xfrm>
            <a:off x="11379200" y="6477000"/>
            <a:ext cx="406400" cy="228600"/>
          </a:xfrm>
          <a:prstGeom prst="rect">
            <a:avLst/>
          </a:prstGeom>
        </p:spPr>
        <p:txBody>
          <a:bodyPr vert="horz" lIns="0" tIns="0" rIns="0" bIns="0" anchor="b"/>
          <a:lstStyle>
            <a:lvl1pPr algn="l" eaLnBrk="1" latinLnBrk="0" hangingPunct="1">
              <a:defRPr kumimoji="0" sz="675">
                <a:solidFill>
                  <a:schemeClr val="bg1">
                    <a:lumMod val="50000"/>
                  </a:schemeClr>
                </a:solidFill>
                <a:latin typeface="Helvetica"/>
                <a:cs typeface="Helvetica"/>
              </a:defRPr>
            </a:lvl1pPr>
          </a:lstStyle>
          <a:p>
            <a:fld id="{5D455432-781D-41EC-B63A-D50DD2596C2E}" type="slidenum">
              <a:rPr lang="en-US" smtClean="0"/>
              <a:t>‹#›</a:t>
            </a:fld>
            <a:endParaRPr lang="en-US"/>
          </a:p>
        </p:txBody>
      </p:sp>
    </p:spTree>
    <p:extLst>
      <p:ext uri="{BB962C8B-B14F-4D97-AF65-F5344CB8AC3E}">
        <p14:creationId xmlns:p14="http://schemas.microsoft.com/office/powerpoint/2010/main" val="9030805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Lst>
  <p:txStyles>
    <p:titleStyle>
      <a:lvl1pPr algn="l" rtl="0" eaLnBrk="1" latinLnBrk="0" hangingPunct="1">
        <a:lnSpc>
          <a:spcPct val="90000"/>
        </a:lnSpc>
        <a:spcBef>
          <a:spcPct val="0"/>
        </a:spcBef>
        <a:buNone/>
        <a:defRPr kumimoji="0" sz="2700" b="0" i="0" kern="1200" cap="none" baseline="0">
          <a:ln w="500">
            <a:noFill/>
          </a:ln>
          <a:solidFill>
            <a:srgbClr val="FFD88E"/>
          </a:solidFill>
          <a:effectLst/>
          <a:latin typeface="Avenir Book"/>
          <a:ea typeface="+mj-ea"/>
          <a:cs typeface="Avenir Book"/>
        </a:defRPr>
      </a:lvl1pPr>
    </p:titleStyle>
    <p:bodyStyle>
      <a:lvl1pPr marL="214313" indent="-214313" algn="l" rtl="0" eaLnBrk="1" latinLnBrk="0" hangingPunct="1">
        <a:spcBef>
          <a:spcPts val="1800"/>
        </a:spcBef>
        <a:spcAft>
          <a:spcPts val="0"/>
        </a:spcAft>
        <a:buClr>
          <a:srgbClr val="F9B639"/>
        </a:buClr>
        <a:buSzPct val="120000"/>
        <a:buFont typeface="Wingdings" charset="2"/>
        <a:buChar char="§"/>
        <a:defRPr kumimoji="0" sz="1950" kern="1200" baseline="0">
          <a:solidFill>
            <a:schemeClr val="tx1"/>
          </a:solidFill>
          <a:latin typeface="Avenir Book"/>
          <a:ea typeface="+mn-ea"/>
          <a:cs typeface="Avenir Book"/>
        </a:defRPr>
      </a:lvl1pPr>
      <a:lvl2pPr marL="383381" indent="-167879" algn="l" rtl="0" eaLnBrk="1" latinLnBrk="0" hangingPunct="1">
        <a:spcBef>
          <a:spcPts val="450"/>
        </a:spcBef>
        <a:buClr>
          <a:srgbClr val="F9B639"/>
        </a:buClr>
        <a:buSzPct val="100000"/>
        <a:buFont typeface="Arial"/>
        <a:buChar char="•"/>
        <a:defRPr kumimoji="0" sz="1650" kern="1200">
          <a:solidFill>
            <a:schemeClr val="tx1"/>
          </a:solidFill>
          <a:latin typeface="Avenir Book"/>
          <a:ea typeface="+mn-ea"/>
          <a:cs typeface="Avenir Book"/>
        </a:defRPr>
      </a:lvl2pPr>
      <a:lvl3pPr marL="556022" indent="-171450" algn="l" rtl="0" eaLnBrk="1" latinLnBrk="0" hangingPunct="1">
        <a:spcBef>
          <a:spcPts val="450"/>
        </a:spcBef>
        <a:buClr>
          <a:schemeClr val="accent4"/>
        </a:buClr>
        <a:buSzPct val="100000"/>
        <a:buFont typeface="Arial"/>
        <a:buChar char="•"/>
        <a:defRPr kumimoji="0" sz="1350" kern="1200">
          <a:solidFill>
            <a:schemeClr val="tx1"/>
          </a:solidFill>
          <a:latin typeface="Avenir Book"/>
          <a:ea typeface="+mn-ea"/>
          <a:cs typeface="Avenir Book"/>
        </a:defRPr>
      </a:lvl3pPr>
      <a:lvl4pPr marL="727472" indent="-171450" algn="l" rtl="0" eaLnBrk="1" latinLnBrk="0" hangingPunct="1">
        <a:spcBef>
          <a:spcPts val="450"/>
        </a:spcBef>
        <a:buClr>
          <a:schemeClr val="accent4"/>
        </a:buClr>
        <a:buSzPct val="100000"/>
        <a:buFont typeface="Arial"/>
        <a:buChar char="•"/>
        <a:defRPr kumimoji="0" sz="1350" kern="1200">
          <a:solidFill>
            <a:schemeClr val="tx1"/>
          </a:solidFill>
          <a:latin typeface="Avenir Book"/>
          <a:ea typeface="+mn-ea"/>
          <a:cs typeface="Avenir Book"/>
        </a:defRPr>
      </a:lvl4pPr>
      <a:lvl5pPr marL="902494" indent="-171450" algn="l" rtl="0" eaLnBrk="1" latinLnBrk="0" hangingPunct="1">
        <a:spcBef>
          <a:spcPts val="450"/>
        </a:spcBef>
        <a:buClr>
          <a:schemeClr val="accent4"/>
        </a:buClr>
        <a:buSzPct val="100000"/>
        <a:buFont typeface="Arial"/>
        <a:buChar char="•"/>
        <a:defRPr kumimoji="0" sz="1350" kern="1200">
          <a:solidFill>
            <a:schemeClr val="tx1"/>
          </a:solidFill>
          <a:latin typeface="Avenir Book"/>
          <a:ea typeface="+mn-ea"/>
          <a:cs typeface="Avenir Book"/>
        </a:defRPr>
      </a:lvl5pPr>
      <a:lvl6pPr marL="1104138" indent="-137160" algn="l" rtl="0" eaLnBrk="1" latinLnBrk="0" hangingPunct="1">
        <a:spcBef>
          <a:spcPts val="300"/>
        </a:spcBef>
        <a:buClr>
          <a:schemeClr val="accent4"/>
        </a:buClr>
        <a:buSzPct val="80000"/>
        <a:buFont typeface="Wingdings 2"/>
        <a:buChar char=""/>
        <a:defRPr kumimoji="0" sz="1350" kern="1200">
          <a:solidFill>
            <a:schemeClr val="tx1">
              <a:tint val="85000"/>
            </a:schemeClr>
          </a:solidFill>
          <a:latin typeface="+mn-lt"/>
          <a:ea typeface="+mn-ea"/>
          <a:cs typeface="+mn-cs"/>
        </a:defRPr>
      </a:lvl6pPr>
      <a:lvl7pPr marL="1255014" indent="-137160" algn="l" rtl="0" eaLnBrk="1" latinLnBrk="0" hangingPunct="1">
        <a:spcBef>
          <a:spcPct val="20000"/>
        </a:spcBef>
        <a:buClr>
          <a:schemeClr val="accent4"/>
        </a:buClr>
        <a:buSzPct val="80000"/>
        <a:buFont typeface="Wingdings 2"/>
        <a:buChar char=""/>
        <a:defRPr kumimoji="0" sz="1200" kern="1200" baseline="0">
          <a:solidFill>
            <a:schemeClr val="tx1"/>
          </a:solidFill>
          <a:latin typeface="+mn-lt"/>
          <a:ea typeface="+mn-ea"/>
          <a:cs typeface="+mn-cs"/>
        </a:defRPr>
      </a:lvl7pPr>
      <a:lvl8pPr marL="1385316" indent="-137160" algn="l" rtl="0" eaLnBrk="1" latinLnBrk="0" hangingPunct="1">
        <a:spcBef>
          <a:spcPts val="225"/>
        </a:spcBef>
        <a:buClr>
          <a:schemeClr val="accent4"/>
        </a:buClr>
        <a:buSzPct val="100000"/>
        <a:buChar char="•"/>
        <a:defRPr kumimoji="0" sz="1200" kern="1200" baseline="0">
          <a:solidFill>
            <a:schemeClr val="tx1">
              <a:tint val="85000"/>
            </a:schemeClr>
          </a:solidFill>
          <a:latin typeface="+mn-lt"/>
          <a:ea typeface="+mn-ea"/>
          <a:cs typeface="+mn-cs"/>
        </a:defRPr>
      </a:lvl8pPr>
      <a:lvl9pPr marL="1543050" indent="-137160" algn="l" rtl="0" eaLnBrk="1" latinLnBrk="0" hangingPunct="1">
        <a:spcBef>
          <a:spcPct val="20000"/>
        </a:spcBef>
        <a:buClr>
          <a:schemeClr val="accent4"/>
        </a:buClr>
        <a:buSzPct val="100000"/>
        <a:buFont typeface="Wingdings"/>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A2900E-5768-4B63-BE18-875B823BAE02}"/>
              </a:ext>
            </a:extLst>
          </p:cNvPr>
          <p:cNvSpPr>
            <a:spLocks noGrp="1"/>
          </p:cNvSpPr>
          <p:nvPr>
            <p:ph type="ctrTitle"/>
          </p:nvPr>
        </p:nvSpPr>
        <p:spPr>
          <a:xfrm>
            <a:off x="4143374" y="1238249"/>
            <a:ext cx="6848475" cy="2619375"/>
          </a:xfrm>
        </p:spPr>
        <p:txBody>
          <a:bodyPr>
            <a:normAutofit/>
          </a:bodyPr>
          <a:lstStyle/>
          <a:p>
            <a:pPr algn="ctr"/>
            <a:r>
              <a:rPr lang="en-US" sz="3600" dirty="0"/>
              <a:t>The Coronavirus Aid, Relief, </a:t>
            </a:r>
            <a:br>
              <a:rPr lang="en-US" sz="3600" dirty="0"/>
            </a:br>
            <a:r>
              <a:rPr lang="en-US" sz="3600" dirty="0"/>
              <a:t>and Economic Security (CARES) Act:</a:t>
            </a:r>
            <a:br>
              <a:rPr lang="en-US" sz="3600" dirty="0"/>
            </a:br>
            <a:r>
              <a:rPr lang="en-US" sz="3600" dirty="0"/>
              <a:t/>
            </a:r>
            <a:br>
              <a:rPr lang="en-US" sz="3600" dirty="0"/>
            </a:br>
            <a:r>
              <a:rPr lang="en-US" sz="3600" dirty="0"/>
              <a:t>Provisions of Particular Interest to the Charter School Community</a:t>
            </a:r>
          </a:p>
        </p:txBody>
      </p:sp>
      <p:sp>
        <p:nvSpPr>
          <p:cNvPr id="3" name="Subtitle 2">
            <a:extLst>
              <a:ext uri="{FF2B5EF4-FFF2-40B4-BE49-F238E27FC236}">
                <a16:creationId xmlns:a16="http://schemas.microsoft.com/office/drawing/2014/main" xmlns="" id="{6119E2D6-C1BE-41E1-9A76-BD1D6B95B77D}"/>
              </a:ext>
            </a:extLst>
          </p:cNvPr>
          <p:cNvSpPr>
            <a:spLocks noGrp="1"/>
          </p:cNvSpPr>
          <p:nvPr>
            <p:ph type="subTitle" idx="1"/>
          </p:nvPr>
        </p:nvSpPr>
        <p:spPr>
          <a:xfrm>
            <a:off x="4214811" y="4344695"/>
            <a:ext cx="6777038" cy="1494130"/>
          </a:xfrm>
        </p:spPr>
        <p:txBody>
          <a:bodyPr>
            <a:noAutofit/>
          </a:bodyPr>
          <a:lstStyle/>
          <a:p>
            <a:pPr algn="ctr"/>
            <a:r>
              <a:rPr lang="en-US" sz="2500" dirty="0"/>
              <a:t>Presentation by Lindsay Fryer and Tom Corwin</a:t>
            </a:r>
          </a:p>
          <a:p>
            <a:pPr algn="ctr"/>
            <a:r>
              <a:rPr lang="en-US" sz="2500" dirty="0"/>
              <a:t>Penn Hill Group</a:t>
            </a:r>
          </a:p>
          <a:p>
            <a:pPr algn="ctr"/>
            <a:r>
              <a:rPr lang="en-US" sz="2500" dirty="0"/>
              <a:t>March 27,2020</a:t>
            </a:r>
          </a:p>
        </p:txBody>
      </p:sp>
    </p:spTree>
    <p:extLst>
      <p:ext uri="{BB962C8B-B14F-4D97-AF65-F5344CB8AC3E}">
        <p14:creationId xmlns:p14="http://schemas.microsoft.com/office/powerpoint/2010/main" val="300678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215A03-8F67-4662-806D-91B52B43EA05}"/>
              </a:ext>
            </a:extLst>
          </p:cNvPr>
          <p:cNvSpPr>
            <a:spLocks noGrp="1"/>
          </p:cNvSpPr>
          <p:nvPr>
            <p:ph type="title"/>
          </p:nvPr>
        </p:nvSpPr>
        <p:spPr/>
        <p:txBody>
          <a:bodyPr/>
          <a:lstStyle/>
          <a:p>
            <a:pPr algn="ctr"/>
            <a:r>
              <a:rPr lang="en-US" sz="3500" dirty="0"/>
              <a:t>Big Picture</a:t>
            </a:r>
          </a:p>
        </p:txBody>
      </p:sp>
      <p:sp>
        <p:nvSpPr>
          <p:cNvPr id="3" name="Content Placeholder 2">
            <a:extLst>
              <a:ext uri="{FF2B5EF4-FFF2-40B4-BE49-F238E27FC236}">
                <a16:creationId xmlns:a16="http://schemas.microsoft.com/office/drawing/2014/main" xmlns="" id="{92B3B6A9-41CC-41AF-AED1-673B72F37EF8}"/>
              </a:ext>
            </a:extLst>
          </p:cNvPr>
          <p:cNvSpPr>
            <a:spLocks noGrp="1"/>
          </p:cNvSpPr>
          <p:nvPr>
            <p:ph idx="1"/>
          </p:nvPr>
        </p:nvSpPr>
        <p:spPr>
          <a:xfrm>
            <a:off x="609599" y="1609416"/>
            <a:ext cx="11325225" cy="4981884"/>
          </a:xfrm>
        </p:spPr>
        <p:txBody>
          <a:bodyPr/>
          <a:lstStyle/>
          <a:p>
            <a:r>
              <a:rPr lang="en-US" sz="3500" dirty="0"/>
              <a:t>Two COVID-19 related packages have passed Congress and been signed into law</a:t>
            </a:r>
          </a:p>
          <a:p>
            <a:r>
              <a:rPr lang="en-US" sz="3500" dirty="0"/>
              <a:t>Third package (CARES Act) passed the Senate and just passed the House so we expect the President will sign soon</a:t>
            </a:r>
          </a:p>
          <a:p>
            <a:r>
              <a:rPr lang="en-US" sz="3200" dirty="0"/>
              <a:t>Package I – Coronavirus Preparedness and Response Supplemental Appropriations Act</a:t>
            </a:r>
            <a:endParaRPr lang="en-US" sz="2600" dirty="0"/>
          </a:p>
          <a:p>
            <a:r>
              <a:rPr lang="en-US" sz="2600" dirty="0"/>
              <a:t>Included $8.3 billion in emergency funding for vaccine development, research and equipment stockpiles, and supporting State and local health budgets. The bill did not contain any education- or workforce-related provisions.</a:t>
            </a:r>
          </a:p>
          <a:p>
            <a:endParaRPr lang="en-US" sz="3500" dirty="0"/>
          </a:p>
          <a:p>
            <a:pPr marL="0" indent="0">
              <a:buNone/>
            </a:pPr>
            <a:endParaRPr lang="en-US" dirty="0"/>
          </a:p>
        </p:txBody>
      </p:sp>
    </p:spTree>
    <p:extLst>
      <p:ext uri="{BB962C8B-B14F-4D97-AF65-F5344CB8AC3E}">
        <p14:creationId xmlns:p14="http://schemas.microsoft.com/office/powerpoint/2010/main" val="3880020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E5A21-ABD5-49DD-89D2-FE0496CCB8BC}"/>
              </a:ext>
            </a:extLst>
          </p:cNvPr>
          <p:cNvSpPr>
            <a:spLocks noGrp="1"/>
          </p:cNvSpPr>
          <p:nvPr>
            <p:ph type="title"/>
          </p:nvPr>
        </p:nvSpPr>
        <p:spPr/>
        <p:txBody>
          <a:bodyPr/>
          <a:lstStyle/>
          <a:p>
            <a:pPr algn="ctr"/>
            <a:r>
              <a:rPr lang="en-US" sz="3500" dirty="0"/>
              <a:t>Big Picture (Continued)</a:t>
            </a:r>
          </a:p>
        </p:txBody>
      </p:sp>
      <p:sp>
        <p:nvSpPr>
          <p:cNvPr id="3" name="Content Placeholder 2">
            <a:extLst>
              <a:ext uri="{FF2B5EF4-FFF2-40B4-BE49-F238E27FC236}">
                <a16:creationId xmlns:a16="http://schemas.microsoft.com/office/drawing/2014/main" xmlns="" id="{7DFF0AC9-7338-4768-B888-A1A10ABA745B}"/>
              </a:ext>
            </a:extLst>
          </p:cNvPr>
          <p:cNvSpPr>
            <a:spLocks noGrp="1"/>
          </p:cNvSpPr>
          <p:nvPr>
            <p:ph idx="1"/>
          </p:nvPr>
        </p:nvSpPr>
        <p:spPr>
          <a:xfrm>
            <a:off x="266699" y="1380816"/>
            <a:ext cx="11191875" cy="5267634"/>
          </a:xfrm>
        </p:spPr>
        <p:txBody>
          <a:bodyPr/>
          <a:lstStyle/>
          <a:p>
            <a:r>
              <a:rPr lang="en-US" sz="3400" dirty="0"/>
              <a:t>Package II - Families First Coronavirus Response Act </a:t>
            </a:r>
          </a:p>
          <a:p>
            <a:pPr lvl="1"/>
            <a:r>
              <a:rPr lang="en-US" sz="2900" dirty="0"/>
              <a:t>Provided $1 billion in nutritional aid, expanded access to COVID-19 testing, and expanded sick leave benefits</a:t>
            </a:r>
          </a:p>
          <a:p>
            <a:pPr lvl="2"/>
            <a:r>
              <a:rPr lang="en-US" sz="2200" dirty="0"/>
              <a:t>Provided the U.S. Department of Agriculture (USDA) with authority to grant waivers (until September 30, 2020) for various provisions of Child Nutrition and School Lunch Acts to allow meals to be provided outside of school setting in a safe environment and to waive nutritional content requirements, among other things</a:t>
            </a:r>
          </a:p>
          <a:p>
            <a:pPr lvl="2"/>
            <a:r>
              <a:rPr lang="en-US" sz="2200" dirty="0"/>
              <a:t>Included an expansion of the Family and Medical Leave Act to provide paid leave, connected to the COVID-19 emergency, to employees at organizations with fewer than 500 total employees to care for a child if childcare is unavailable. </a:t>
            </a:r>
          </a:p>
          <a:p>
            <a:pPr lvl="2"/>
            <a:r>
              <a:rPr lang="en-US" sz="2200" dirty="0"/>
              <a:t>Included an employer-provided paid sick leave benefit to employees of private businesses with fewer than 500 employees and employees of public entities for illness or quarantine related to COVID-19 or the care of someone who is quarantined due to or ill because of COVID-19. </a:t>
            </a:r>
          </a:p>
          <a:p>
            <a:pPr lvl="1"/>
            <a:endParaRPr lang="en-US" sz="3200" dirty="0"/>
          </a:p>
        </p:txBody>
      </p:sp>
    </p:spTree>
    <p:extLst>
      <p:ext uri="{BB962C8B-B14F-4D97-AF65-F5344CB8AC3E}">
        <p14:creationId xmlns:p14="http://schemas.microsoft.com/office/powerpoint/2010/main" val="1175870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0BF4CF-968B-4F6C-A7B8-CC9A61CA90C4}"/>
              </a:ext>
            </a:extLst>
          </p:cNvPr>
          <p:cNvSpPr>
            <a:spLocks noGrp="1"/>
          </p:cNvSpPr>
          <p:nvPr>
            <p:ph type="title"/>
          </p:nvPr>
        </p:nvSpPr>
        <p:spPr/>
        <p:txBody>
          <a:bodyPr/>
          <a:lstStyle/>
          <a:p>
            <a:pPr algn="ctr"/>
            <a:r>
              <a:rPr lang="en-US" sz="3500" dirty="0"/>
              <a:t>Overview of CARES Act</a:t>
            </a:r>
          </a:p>
        </p:txBody>
      </p:sp>
      <p:sp>
        <p:nvSpPr>
          <p:cNvPr id="3" name="Content Placeholder 2">
            <a:extLst>
              <a:ext uri="{FF2B5EF4-FFF2-40B4-BE49-F238E27FC236}">
                <a16:creationId xmlns:a16="http://schemas.microsoft.com/office/drawing/2014/main" xmlns="" id="{F6B133D4-9C06-4A07-BCB4-D990CD991691}"/>
              </a:ext>
            </a:extLst>
          </p:cNvPr>
          <p:cNvSpPr>
            <a:spLocks noGrp="1"/>
          </p:cNvSpPr>
          <p:nvPr>
            <p:ph idx="1"/>
          </p:nvPr>
        </p:nvSpPr>
        <p:spPr/>
        <p:txBody>
          <a:bodyPr/>
          <a:lstStyle/>
          <a:p>
            <a:r>
              <a:rPr lang="en-US" sz="3200" dirty="0">
                <a:cs typeface="Helvetica" panose="020B0604020202020204" pitchFamily="34" charset="0"/>
              </a:rPr>
              <a:t>Package III - </a:t>
            </a:r>
            <a:r>
              <a:rPr lang="en-US" sz="3200" dirty="0"/>
              <a:t>Coronavirus Aid, Relief, and Economic Security (CARES) Act</a:t>
            </a:r>
          </a:p>
          <a:p>
            <a:r>
              <a:rPr lang="en-US" sz="3200" dirty="0">
                <a:cs typeface="Helvetica" panose="020B0604020202020204" pitchFamily="34" charset="0"/>
              </a:rPr>
              <a:t>The bill provides $2 trillion to help stimulate the economy through:</a:t>
            </a:r>
          </a:p>
          <a:p>
            <a:pPr lvl="1"/>
            <a:r>
              <a:rPr lang="en-US" sz="2900" dirty="0">
                <a:cs typeface="Helvetica" panose="020B0604020202020204" pitchFamily="34" charset="0"/>
              </a:rPr>
              <a:t>cash payments to individuals</a:t>
            </a:r>
          </a:p>
          <a:p>
            <a:pPr lvl="1"/>
            <a:r>
              <a:rPr lang="en-US" sz="2900" dirty="0">
                <a:cs typeface="Helvetica" panose="020B0604020202020204" pitchFamily="34" charset="0"/>
              </a:rPr>
              <a:t>providing critical support for hospitals and caregivers</a:t>
            </a:r>
          </a:p>
          <a:p>
            <a:pPr lvl="1"/>
            <a:r>
              <a:rPr lang="en-US" sz="2900" dirty="0">
                <a:cs typeface="Helvetica" panose="020B0604020202020204" pitchFamily="34" charset="0"/>
              </a:rPr>
              <a:t>supporting employers, unemployed workers, schools, libraries and childcare providers</a:t>
            </a:r>
          </a:p>
          <a:p>
            <a:endParaRPr lang="en-US" dirty="0"/>
          </a:p>
        </p:txBody>
      </p:sp>
    </p:spTree>
    <p:extLst>
      <p:ext uri="{BB962C8B-B14F-4D97-AF65-F5344CB8AC3E}">
        <p14:creationId xmlns:p14="http://schemas.microsoft.com/office/powerpoint/2010/main" val="2470955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F6CC71-10AE-4FBF-98AE-7D0584B81C58}"/>
              </a:ext>
            </a:extLst>
          </p:cNvPr>
          <p:cNvSpPr>
            <a:spLocks noGrp="1"/>
          </p:cNvSpPr>
          <p:nvPr>
            <p:ph type="title"/>
          </p:nvPr>
        </p:nvSpPr>
        <p:spPr/>
        <p:txBody>
          <a:bodyPr/>
          <a:lstStyle/>
          <a:p>
            <a:pPr algn="ctr"/>
            <a:r>
              <a:rPr lang="en-US" sz="3600" dirty="0"/>
              <a:t>Major K-12 Elements of the Bill</a:t>
            </a:r>
            <a:r>
              <a:rPr lang="en-US" dirty="0"/>
              <a:t/>
            </a:r>
            <a:br>
              <a:rPr lang="en-US" dirty="0"/>
            </a:br>
            <a:r>
              <a:rPr lang="en-US" dirty="0"/>
              <a:t>	</a:t>
            </a:r>
          </a:p>
        </p:txBody>
      </p:sp>
      <p:sp>
        <p:nvSpPr>
          <p:cNvPr id="3" name="Content Placeholder 2">
            <a:extLst>
              <a:ext uri="{FF2B5EF4-FFF2-40B4-BE49-F238E27FC236}">
                <a16:creationId xmlns:a16="http://schemas.microsoft.com/office/drawing/2014/main" xmlns="" id="{8C405128-7E81-475D-92F7-52CDD0926D14}"/>
              </a:ext>
            </a:extLst>
          </p:cNvPr>
          <p:cNvSpPr>
            <a:spLocks noGrp="1"/>
          </p:cNvSpPr>
          <p:nvPr>
            <p:ph idx="1"/>
          </p:nvPr>
        </p:nvSpPr>
        <p:spPr/>
        <p:txBody>
          <a:bodyPr>
            <a:normAutofit/>
          </a:bodyPr>
          <a:lstStyle/>
          <a:p>
            <a:r>
              <a:rPr lang="en-US" sz="3600" dirty="0"/>
              <a:t>Creation of the Education Stabilization Fund ($30.75 billion)</a:t>
            </a:r>
          </a:p>
          <a:p>
            <a:r>
              <a:rPr lang="en-US" sz="3600" dirty="0"/>
              <a:t>Additional funding for Project SERV ($100 million)</a:t>
            </a:r>
          </a:p>
          <a:p>
            <a:r>
              <a:rPr lang="en-US" sz="3600" dirty="0"/>
              <a:t>New waiver authorities </a:t>
            </a:r>
          </a:p>
        </p:txBody>
      </p:sp>
    </p:spTree>
    <p:extLst>
      <p:ext uri="{BB962C8B-B14F-4D97-AF65-F5344CB8AC3E}">
        <p14:creationId xmlns:p14="http://schemas.microsoft.com/office/powerpoint/2010/main" val="3495004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2BFE18-3792-45A3-A40B-5D7AA9BC0270}"/>
              </a:ext>
            </a:extLst>
          </p:cNvPr>
          <p:cNvSpPr>
            <a:spLocks noGrp="1"/>
          </p:cNvSpPr>
          <p:nvPr>
            <p:ph type="title"/>
          </p:nvPr>
        </p:nvSpPr>
        <p:spPr/>
        <p:txBody>
          <a:bodyPr/>
          <a:lstStyle/>
          <a:p>
            <a:pPr algn="ctr"/>
            <a:r>
              <a:rPr lang="en-US" sz="3600" dirty="0"/>
              <a:t>Education Stabilization Fund</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F843BD78-35CE-4E07-B818-75B720AF7E17}"/>
              </a:ext>
            </a:extLst>
          </p:cNvPr>
          <p:cNvSpPr>
            <a:spLocks noGrp="1"/>
          </p:cNvSpPr>
          <p:nvPr>
            <p:ph idx="1"/>
          </p:nvPr>
        </p:nvSpPr>
        <p:spPr/>
        <p:txBody>
          <a:bodyPr/>
          <a:lstStyle/>
          <a:p>
            <a:r>
              <a:rPr lang="en-US" sz="2400" dirty="0"/>
              <a:t>Allocation of the $30.75 Billion</a:t>
            </a:r>
          </a:p>
          <a:p>
            <a:pPr lvl="1"/>
            <a:r>
              <a:rPr lang="en-US" sz="2400" dirty="0"/>
              <a:t>Up to ½ percent to the Outlying Areas</a:t>
            </a:r>
          </a:p>
          <a:p>
            <a:pPr lvl="1"/>
            <a:r>
              <a:rPr lang="en-US" sz="2400" dirty="0"/>
              <a:t>½ percent to the BIE schools</a:t>
            </a:r>
          </a:p>
          <a:p>
            <a:pPr lvl="1"/>
            <a:r>
              <a:rPr lang="en-US" sz="2400" dirty="0"/>
              <a:t>1 percent to States with the highest coronavirus burden (must be allotted within 60 days)</a:t>
            </a:r>
          </a:p>
          <a:p>
            <a:pPr lvl="1"/>
            <a:r>
              <a:rPr lang="en-US" sz="2400" dirty="0"/>
              <a:t>Of the remainder (~ 98 percent)</a:t>
            </a:r>
          </a:p>
          <a:p>
            <a:pPr lvl="2"/>
            <a:r>
              <a:rPr lang="en-US" sz="2400" dirty="0"/>
              <a:t>9.8 percent to the Governor’s Emergency Education Relief Fund ($2.95 billion)</a:t>
            </a:r>
          </a:p>
          <a:p>
            <a:pPr lvl="2"/>
            <a:r>
              <a:rPr lang="en-US" sz="2400" dirty="0"/>
              <a:t>43.9 percent to the Elementary and Secondary School Emergency Relief Fund ($13.23 billion)</a:t>
            </a:r>
          </a:p>
          <a:p>
            <a:pPr lvl="2"/>
            <a:r>
              <a:rPr lang="en-US" sz="2400" dirty="0"/>
              <a:t>46.3 percent to the Higher Education Emergency Relief Fund ($13.95 billion)</a:t>
            </a:r>
            <a:endParaRPr lang="en-US" dirty="0"/>
          </a:p>
        </p:txBody>
      </p:sp>
    </p:spTree>
    <p:extLst>
      <p:ext uri="{BB962C8B-B14F-4D97-AF65-F5344CB8AC3E}">
        <p14:creationId xmlns:p14="http://schemas.microsoft.com/office/powerpoint/2010/main" val="161932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EE8367-5658-4BA8-81AC-C20D353BEE7D}"/>
              </a:ext>
            </a:extLst>
          </p:cNvPr>
          <p:cNvSpPr>
            <a:spLocks noGrp="1"/>
          </p:cNvSpPr>
          <p:nvPr>
            <p:ph type="title"/>
          </p:nvPr>
        </p:nvSpPr>
        <p:spPr/>
        <p:txBody>
          <a:bodyPr/>
          <a:lstStyle/>
          <a:p>
            <a:pPr algn="ctr"/>
            <a:r>
              <a:rPr lang="en-US" dirty="0"/>
              <a:t>Governor’s Emergency Education Relief Fund</a:t>
            </a:r>
          </a:p>
        </p:txBody>
      </p:sp>
      <p:sp>
        <p:nvSpPr>
          <p:cNvPr id="3" name="Content Placeholder 2">
            <a:extLst>
              <a:ext uri="{FF2B5EF4-FFF2-40B4-BE49-F238E27FC236}">
                <a16:creationId xmlns:a16="http://schemas.microsoft.com/office/drawing/2014/main" xmlns="" id="{D6AC5D35-95A7-45F0-98DA-4603D4D73345}"/>
              </a:ext>
            </a:extLst>
          </p:cNvPr>
          <p:cNvSpPr>
            <a:spLocks noGrp="1"/>
          </p:cNvSpPr>
          <p:nvPr>
            <p:ph idx="1"/>
          </p:nvPr>
        </p:nvSpPr>
        <p:spPr>
          <a:xfrm>
            <a:off x="609600" y="1609416"/>
            <a:ext cx="10248900" cy="4715184"/>
          </a:xfrm>
        </p:spPr>
        <p:txBody>
          <a:bodyPr>
            <a:normAutofit/>
          </a:bodyPr>
          <a:lstStyle/>
          <a:p>
            <a:r>
              <a:rPr lang="en-US" sz="2500" dirty="0"/>
              <a:t>Allocated to States 60 percent based on population aged 5-24 and 40 percent based on population of children aged 5-17 living in poverty</a:t>
            </a:r>
          </a:p>
          <a:p>
            <a:r>
              <a:rPr lang="en-US" sz="2500" dirty="0"/>
              <a:t>Funds will be used, at the discretion of the Governor, for—</a:t>
            </a:r>
          </a:p>
          <a:p>
            <a:pPr lvl="1"/>
            <a:r>
              <a:rPr lang="en-US" sz="2500" dirty="0"/>
              <a:t>Grants to LEAs that the SEA deems have been most significantly affected by the virus, to support the continuing provision of educational services and the LEAs’ ongoing functionality</a:t>
            </a:r>
          </a:p>
          <a:p>
            <a:pPr lvl="1"/>
            <a:r>
              <a:rPr lang="en-US" sz="2500" dirty="0"/>
              <a:t>Grants to IHEs with the most affected students, for the continuing provision of services and ongoing functionality</a:t>
            </a:r>
          </a:p>
          <a:p>
            <a:pPr lvl="1"/>
            <a:r>
              <a:rPr lang="en-US" sz="2500" dirty="0"/>
              <a:t>Support to other IHEs, LEAs, or education-related entities for emergency services to students, provision of childcare and early childhood education, social and emotional support, and the protection of education-related jobs</a:t>
            </a:r>
          </a:p>
        </p:txBody>
      </p:sp>
    </p:spTree>
    <p:extLst>
      <p:ext uri="{BB962C8B-B14F-4D97-AF65-F5344CB8AC3E}">
        <p14:creationId xmlns:p14="http://schemas.microsoft.com/office/powerpoint/2010/main" val="1851828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DAFA54-EA92-4E3F-AE0E-215909325FB7}"/>
              </a:ext>
            </a:extLst>
          </p:cNvPr>
          <p:cNvSpPr>
            <a:spLocks noGrp="1"/>
          </p:cNvSpPr>
          <p:nvPr>
            <p:ph type="title"/>
          </p:nvPr>
        </p:nvSpPr>
        <p:spPr/>
        <p:txBody>
          <a:bodyPr/>
          <a:lstStyle/>
          <a:p>
            <a:pPr algn="ctr"/>
            <a:r>
              <a:rPr lang="en-US" sz="2800" dirty="0"/>
              <a:t>Elementary and Secondary School</a:t>
            </a:r>
            <a:br>
              <a:rPr lang="en-US" sz="2800" dirty="0"/>
            </a:br>
            <a:r>
              <a:rPr lang="en-US" sz="2800" dirty="0"/>
              <a:t> Emergency Relief Fund</a:t>
            </a:r>
            <a:br>
              <a:rPr lang="en-US" sz="2800" dirty="0"/>
            </a:br>
            <a:endParaRPr lang="en-US" sz="2800" dirty="0"/>
          </a:p>
        </p:txBody>
      </p:sp>
      <p:sp>
        <p:nvSpPr>
          <p:cNvPr id="3" name="Content Placeholder 2">
            <a:extLst>
              <a:ext uri="{FF2B5EF4-FFF2-40B4-BE49-F238E27FC236}">
                <a16:creationId xmlns:a16="http://schemas.microsoft.com/office/drawing/2014/main" xmlns="" id="{FAABE784-4563-4187-B897-C98AC78735F2}"/>
              </a:ext>
            </a:extLst>
          </p:cNvPr>
          <p:cNvSpPr>
            <a:spLocks noGrp="1"/>
          </p:cNvSpPr>
          <p:nvPr>
            <p:ph idx="1"/>
          </p:nvPr>
        </p:nvSpPr>
        <p:spPr>
          <a:xfrm>
            <a:off x="742950" y="1676091"/>
            <a:ext cx="9763125" cy="4715184"/>
          </a:xfrm>
        </p:spPr>
        <p:txBody>
          <a:bodyPr>
            <a:normAutofit/>
          </a:bodyPr>
          <a:lstStyle/>
          <a:p>
            <a:r>
              <a:rPr lang="en-US" sz="3500" dirty="0"/>
              <a:t>Allocation of Funds</a:t>
            </a:r>
          </a:p>
          <a:p>
            <a:pPr lvl="1"/>
            <a:r>
              <a:rPr lang="en-US" sz="3200" dirty="0"/>
              <a:t>Allocated to SEAs based on the States’ previous year’s ESEA Title I shares</a:t>
            </a:r>
          </a:p>
          <a:p>
            <a:pPr lvl="1"/>
            <a:r>
              <a:rPr lang="en-US" sz="3200" dirty="0"/>
              <a:t>90 percent then allocated to LEAs based on Title I shares (10 percent SEA reserve fund) </a:t>
            </a:r>
          </a:p>
        </p:txBody>
      </p:sp>
    </p:spTree>
    <p:extLst>
      <p:ext uri="{BB962C8B-B14F-4D97-AF65-F5344CB8AC3E}">
        <p14:creationId xmlns:p14="http://schemas.microsoft.com/office/powerpoint/2010/main" val="3314693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04FD85-D1E3-4780-8E6D-C00F23F06D48}"/>
              </a:ext>
            </a:extLst>
          </p:cNvPr>
          <p:cNvSpPr>
            <a:spLocks noGrp="1"/>
          </p:cNvSpPr>
          <p:nvPr>
            <p:ph type="title"/>
          </p:nvPr>
        </p:nvSpPr>
        <p:spPr/>
        <p:txBody>
          <a:bodyPr/>
          <a:lstStyle/>
          <a:p>
            <a:pPr algn="ctr"/>
            <a:r>
              <a:rPr lang="en-US" sz="3200" dirty="0"/>
              <a:t/>
            </a:r>
            <a:br>
              <a:rPr lang="en-US" sz="3200" dirty="0"/>
            </a:br>
            <a:r>
              <a:rPr lang="en-US" sz="3200" dirty="0"/>
              <a:t>Elementary and Secondary Education Emergency Relief Fund </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646AA9AD-B135-448F-8156-0244685514DC}"/>
              </a:ext>
            </a:extLst>
          </p:cNvPr>
          <p:cNvSpPr>
            <a:spLocks noGrp="1"/>
          </p:cNvSpPr>
          <p:nvPr>
            <p:ph idx="1"/>
          </p:nvPr>
        </p:nvSpPr>
        <p:spPr/>
        <p:txBody>
          <a:bodyPr>
            <a:normAutofit fontScale="85000" lnSpcReduction="20000"/>
          </a:bodyPr>
          <a:lstStyle/>
          <a:p>
            <a:r>
              <a:rPr lang="en-US" sz="4100" dirty="0"/>
              <a:t>Uses of Funds</a:t>
            </a:r>
          </a:p>
          <a:p>
            <a:r>
              <a:rPr lang="en-US" sz="3000" dirty="0"/>
              <a:t>The bill include 12 authorized activities for LEAs, including, among others:</a:t>
            </a:r>
          </a:p>
          <a:p>
            <a:pPr lvl="1"/>
            <a:r>
              <a:rPr lang="en-US" sz="3000" dirty="0"/>
              <a:t>Any activity authorized by ESEA, IDEA, the Adult Education and Family Literacy Act, the Perkins CTE Act, or the McKinney-Vento Homeless Assistance Act</a:t>
            </a:r>
          </a:p>
          <a:p>
            <a:pPr lvl="1"/>
            <a:r>
              <a:rPr lang="en-US" sz="3000" dirty="0"/>
              <a:t>Coordination of preparedness and response efforts of local educational agencies with State, local, Tribal, and territorial public health departments, and other relevant agencies</a:t>
            </a:r>
          </a:p>
          <a:p>
            <a:pPr lvl="1"/>
            <a:r>
              <a:rPr lang="en-US" sz="3000" dirty="0"/>
              <a:t>Planning for and coordinating on long-term closures (including on meeting IDEA requirements, how to provide online learning, and how to provide meals to students)</a:t>
            </a:r>
          </a:p>
          <a:p>
            <a:pPr lvl="1"/>
            <a:r>
              <a:rPr lang="en-US" sz="3000" dirty="0"/>
              <a:t>Staff training and professional development on sanitation and minimizing the spread of infectious disease; purchasing supplies to sanitize and clean </a:t>
            </a:r>
            <a:r>
              <a:rPr lang="en-US" sz="3100" dirty="0"/>
              <a:t>facilities</a:t>
            </a:r>
          </a:p>
        </p:txBody>
      </p:sp>
    </p:spTree>
    <p:extLst>
      <p:ext uri="{BB962C8B-B14F-4D97-AF65-F5344CB8AC3E}">
        <p14:creationId xmlns:p14="http://schemas.microsoft.com/office/powerpoint/2010/main" val="4099765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EEC0A6-09C0-4A55-A2A7-26DF44AAB69F}"/>
              </a:ext>
            </a:extLst>
          </p:cNvPr>
          <p:cNvSpPr>
            <a:spLocks noGrp="1"/>
          </p:cNvSpPr>
          <p:nvPr>
            <p:ph type="title"/>
          </p:nvPr>
        </p:nvSpPr>
        <p:spPr/>
        <p:txBody>
          <a:bodyPr/>
          <a:lstStyle/>
          <a:p>
            <a:pPr algn="ctr"/>
            <a:r>
              <a:rPr lang="en-US" sz="3200" dirty="0"/>
              <a:t>Elementary and Secondary Education Emergency Relief Fund </a:t>
            </a:r>
          </a:p>
        </p:txBody>
      </p:sp>
      <p:sp>
        <p:nvSpPr>
          <p:cNvPr id="3" name="Content Placeholder 2">
            <a:extLst>
              <a:ext uri="{FF2B5EF4-FFF2-40B4-BE49-F238E27FC236}">
                <a16:creationId xmlns:a16="http://schemas.microsoft.com/office/drawing/2014/main" xmlns="" id="{45FBA1B2-6600-4E9F-8842-3CA5B427F188}"/>
              </a:ext>
            </a:extLst>
          </p:cNvPr>
          <p:cNvSpPr>
            <a:spLocks noGrp="1"/>
          </p:cNvSpPr>
          <p:nvPr>
            <p:ph idx="1"/>
          </p:nvPr>
        </p:nvSpPr>
        <p:spPr>
          <a:xfrm>
            <a:off x="609600" y="1609416"/>
            <a:ext cx="11010900" cy="4734234"/>
          </a:xfrm>
        </p:spPr>
        <p:txBody>
          <a:bodyPr/>
          <a:lstStyle/>
          <a:p>
            <a:pPr lvl="1"/>
            <a:r>
              <a:rPr lang="en-US" sz="3200" dirty="0"/>
              <a:t>Uses of Funds (continued)</a:t>
            </a:r>
          </a:p>
          <a:p>
            <a:pPr lvl="2"/>
            <a:r>
              <a:rPr lang="en-US" sz="2600" dirty="0"/>
              <a:t>Purchasing educational technology (hardware, software, and connectivity) for students, that aids in the regular and substantive educational interaction between students and their instructors, which may include assistive or adaptive technology</a:t>
            </a:r>
          </a:p>
          <a:p>
            <a:pPr lvl="2"/>
            <a:r>
              <a:rPr lang="en-US" sz="2600" dirty="0"/>
              <a:t>Mental health services and supports</a:t>
            </a:r>
          </a:p>
          <a:p>
            <a:pPr lvl="2"/>
            <a:r>
              <a:rPr lang="en-US" sz="2600" dirty="0"/>
              <a:t>Summer learning and supplemental  after-school programs</a:t>
            </a:r>
          </a:p>
          <a:p>
            <a:pPr lvl="2"/>
            <a:r>
              <a:rPr lang="en-US" sz="2600" dirty="0"/>
              <a:t>Discretionary funds for school principals to address the needs of their individual schools</a:t>
            </a:r>
          </a:p>
          <a:p>
            <a:pPr lvl="2"/>
            <a:r>
              <a:rPr lang="en-US" sz="2600" dirty="0"/>
              <a:t>Other activities that are necessary to maintain the operation and continuity of services in LEAs and to continuing the employment of their existing staff</a:t>
            </a:r>
          </a:p>
          <a:p>
            <a:pPr lvl="1"/>
            <a:endParaRPr lang="en-US" sz="2600" dirty="0"/>
          </a:p>
          <a:p>
            <a:pPr lvl="1"/>
            <a:endParaRPr lang="en-US" sz="2600" dirty="0"/>
          </a:p>
          <a:p>
            <a:endParaRPr lang="en-US" dirty="0"/>
          </a:p>
        </p:txBody>
      </p:sp>
    </p:spTree>
    <p:extLst>
      <p:ext uri="{BB962C8B-B14F-4D97-AF65-F5344CB8AC3E}">
        <p14:creationId xmlns:p14="http://schemas.microsoft.com/office/powerpoint/2010/main" val="867313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06DBBA-8445-493F-AF27-6840377ED73A}"/>
              </a:ext>
            </a:extLst>
          </p:cNvPr>
          <p:cNvSpPr>
            <a:spLocks noGrp="1"/>
          </p:cNvSpPr>
          <p:nvPr>
            <p:ph type="title"/>
          </p:nvPr>
        </p:nvSpPr>
        <p:spPr/>
        <p:txBody>
          <a:bodyPr/>
          <a:lstStyle/>
          <a:p>
            <a:pPr algn="ctr"/>
            <a:r>
              <a:rPr lang="en-US" sz="3200" dirty="0"/>
              <a:t>Higher Education Emergency Relief Fund</a:t>
            </a:r>
          </a:p>
        </p:txBody>
      </p:sp>
      <p:sp>
        <p:nvSpPr>
          <p:cNvPr id="3" name="Content Placeholder 2">
            <a:extLst>
              <a:ext uri="{FF2B5EF4-FFF2-40B4-BE49-F238E27FC236}">
                <a16:creationId xmlns:a16="http://schemas.microsoft.com/office/drawing/2014/main" xmlns="" id="{0F9C9E85-8D28-4EF3-AA95-703D2297BB00}"/>
              </a:ext>
            </a:extLst>
          </p:cNvPr>
          <p:cNvSpPr>
            <a:spLocks noGrp="1"/>
          </p:cNvSpPr>
          <p:nvPr>
            <p:ph idx="1"/>
          </p:nvPr>
        </p:nvSpPr>
        <p:spPr/>
        <p:txBody>
          <a:bodyPr/>
          <a:lstStyle/>
          <a:p>
            <a:r>
              <a:rPr lang="en-US" sz="3000" dirty="0"/>
              <a:t>90 percent of the funding allocated to IHES based on counts of Pell Grant recipients (75%) and on counts of non-Pell students (25%)</a:t>
            </a:r>
          </a:p>
          <a:p>
            <a:r>
              <a:rPr lang="en-US" sz="3000" dirty="0"/>
              <a:t>7.5 percent will be used to make additional awards to minority-serving institutions under HEA Titles III and V</a:t>
            </a:r>
          </a:p>
          <a:p>
            <a:r>
              <a:rPr lang="en-US" sz="3000" dirty="0"/>
              <a:t>2.5 percent will go to IHEs with the greatest need related to the coronavirus</a:t>
            </a:r>
          </a:p>
          <a:p>
            <a:r>
              <a:rPr lang="en-US" sz="3200" dirty="0"/>
              <a:t>IHEs will use the funds to cover costs associated with significant changes in delivery of instruction due to the coronavirus</a:t>
            </a:r>
          </a:p>
        </p:txBody>
      </p:sp>
    </p:spTree>
    <p:extLst>
      <p:ext uri="{BB962C8B-B14F-4D97-AF65-F5344CB8AC3E}">
        <p14:creationId xmlns:p14="http://schemas.microsoft.com/office/powerpoint/2010/main" val="20988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880C1D-E321-44B3-A955-42C1AB6272B5}"/>
              </a:ext>
            </a:extLst>
          </p:cNvPr>
          <p:cNvSpPr>
            <a:spLocks noGrp="1"/>
          </p:cNvSpPr>
          <p:nvPr>
            <p:ph type="title"/>
          </p:nvPr>
        </p:nvSpPr>
        <p:spPr/>
        <p:txBody>
          <a:bodyPr/>
          <a:lstStyle/>
          <a:p>
            <a:pPr algn="ctr"/>
            <a:r>
              <a:rPr lang="en-US" sz="3200" dirty="0"/>
              <a:t>Participation of Non-Public Schools</a:t>
            </a:r>
          </a:p>
        </p:txBody>
      </p:sp>
      <p:sp>
        <p:nvSpPr>
          <p:cNvPr id="3" name="Content Placeholder 2">
            <a:extLst>
              <a:ext uri="{FF2B5EF4-FFF2-40B4-BE49-F238E27FC236}">
                <a16:creationId xmlns:a16="http://schemas.microsoft.com/office/drawing/2014/main" xmlns="" id="{1639F081-65B6-471F-9042-514553061CC9}"/>
              </a:ext>
            </a:extLst>
          </p:cNvPr>
          <p:cNvSpPr>
            <a:spLocks noGrp="1"/>
          </p:cNvSpPr>
          <p:nvPr>
            <p:ph idx="1"/>
          </p:nvPr>
        </p:nvSpPr>
        <p:spPr/>
        <p:txBody>
          <a:bodyPr>
            <a:normAutofit/>
          </a:bodyPr>
          <a:lstStyle/>
          <a:p>
            <a:r>
              <a:rPr lang="en-US" sz="3200" dirty="0"/>
              <a:t>An LEA receiving funding from the Governor’s Fund or the Elementary and Secondary Fund must provide equitable services to non-public-school  students in teachers in the same manner as provided under ESEA Title I, as determined in consultation with non-public-school representatives. </a:t>
            </a:r>
          </a:p>
          <a:p>
            <a:r>
              <a:rPr lang="en-US" sz="3200" dirty="0"/>
              <a:t>Services, assistance, materials, equipment, and property provided or purchased with program funds will remain under public control. </a:t>
            </a:r>
          </a:p>
        </p:txBody>
      </p:sp>
    </p:spTree>
    <p:extLst>
      <p:ext uri="{BB962C8B-B14F-4D97-AF65-F5344CB8AC3E}">
        <p14:creationId xmlns:p14="http://schemas.microsoft.com/office/powerpoint/2010/main" val="1232008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F831E-C4CD-446D-8FA9-0805CC2D2901}"/>
              </a:ext>
            </a:extLst>
          </p:cNvPr>
          <p:cNvSpPr>
            <a:spLocks noGrp="1"/>
          </p:cNvSpPr>
          <p:nvPr>
            <p:ph type="title"/>
          </p:nvPr>
        </p:nvSpPr>
        <p:spPr/>
        <p:txBody>
          <a:bodyPr/>
          <a:lstStyle/>
          <a:p>
            <a:pPr algn="ctr"/>
            <a:r>
              <a:rPr lang="en-US" sz="3600" dirty="0"/>
              <a:t>Timeliness of Federal Payments</a:t>
            </a:r>
          </a:p>
        </p:txBody>
      </p:sp>
      <p:sp>
        <p:nvSpPr>
          <p:cNvPr id="3" name="Content Placeholder 2">
            <a:extLst>
              <a:ext uri="{FF2B5EF4-FFF2-40B4-BE49-F238E27FC236}">
                <a16:creationId xmlns:a16="http://schemas.microsoft.com/office/drawing/2014/main" xmlns="" id="{0CC60569-82F3-49F0-B4D5-BBC1C14D3F67}"/>
              </a:ext>
            </a:extLst>
          </p:cNvPr>
          <p:cNvSpPr>
            <a:spLocks noGrp="1"/>
          </p:cNvSpPr>
          <p:nvPr>
            <p:ph idx="1"/>
          </p:nvPr>
        </p:nvSpPr>
        <p:spPr/>
        <p:txBody>
          <a:bodyPr>
            <a:normAutofit/>
          </a:bodyPr>
          <a:lstStyle/>
          <a:p>
            <a:r>
              <a:rPr lang="en-US" sz="2800" dirty="0"/>
              <a:t>Under the Governor’s Fund and the Elementary and Secondary Fund, the Secretary must issue a notice inviting applications within 30 days of enactment of the bill and must approve or deny a State’s application within 30 days of receipt. </a:t>
            </a:r>
          </a:p>
          <a:p>
            <a:r>
              <a:rPr lang="en-US" sz="2800" dirty="0"/>
              <a:t>For the 1 percent reservation for States with the highest coronavirus burden, the Secretary must also issue notice inviting applications within 30 days of enactment of the bill and must approve or deny a State’s application within 30 days of receipt</a:t>
            </a:r>
          </a:p>
        </p:txBody>
      </p:sp>
    </p:spTree>
    <p:extLst>
      <p:ext uri="{BB962C8B-B14F-4D97-AF65-F5344CB8AC3E}">
        <p14:creationId xmlns:p14="http://schemas.microsoft.com/office/powerpoint/2010/main" val="3985809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454A0-6FAF-4925-8AD7-69E634AF40DC}"/>
              </a:ext>
            </a:extLst>
          </p:cNvPr>
          <p:cNvSpPr>
            <a:spLocks noGrp="1"/>
          </p:cNvSpPr>
          <p:nvPr>
            <p:ph type="title"/>
          </p:nvPr>
        </p:nvSpPr>
        <p:spPr/>
        <p:txBody>
          <a:bodyPr/>
          <a:lstStyle/>
          <a:p>
            <a:pPr algn="ctr"/>
            <a:r>
              <a:rPr lang="en-US" sz="3500" dirty="0"/>
              <a:t>Duration of Funding Availability</a:t>
            </a:r>
          </a:p>
        </p:txBody>
      </p:sp>
      <p:sp>
        <p:nvSpPr>
          <p:cNvPr id="3" name="Content Placeholder 2">
            <a:extLst>
              <a:ext uri="{FF2B5EF4-FFF2-40B4-BE49-F238E27FC236}">
                <a16:creationId xmlns:a16="http://schemas.microsoft.com/office/drawing/2014/main" xmlns="" id="{006939DC-5FFA-43F9-B83B-54D8F6FC685A}"/>
              </a:ext>
            </a:extLst>
          </p:cNvPr>
          <p:cNvSpPr>
            <a:spLocks noGrp="1"/>
          </p:cNvSpPr>
          <p:nvPr>
            <p:ph idx="1"/>
          </p:nvPr>
        </p:nvSpPr>
        <p:spPr/>
        <p:txBody>
          <a:bodyPr/>
          <a:lstStyle/>
          <a:p>
            <a:r>
              <a:rPr lang="en-US" sz="3200" dirty="0"/>
              <a:t>The SEAs and Governors must award funds within 1 year</a:t>
            </a:r>
          </a:p>
          <a:p>
            <a:r>
              <a:rPr lang="en-US" sz="3200" dirty="0"/>
              <a:t>Funds are available at the Federal level for LEAs until 9/30/21.  </a:t>
            </a:r>
          </a:p>
          <a:p>
            <a:r>
              <a:rPr lang="en-US" sz="3200" dirty="0"/>
              <a:t>The </a:t>
            </a:r>
            <a:r>
              <a:rPr lang="en-US" sz="3200" dirty="0" err="1"/>
              <a:t>Tydings</a:t>
            </a:r>
            <a:r>
              <a:rPr lang="en-US" sz="3200" dirty="0"/>
              <a:t> amendment gives LEAs 1 year after that to spend the funds.</a:t>
            </a:r>
          </a:p>
        </p:txBody>
      </p:sp>
    </p:spTree>
    <p:extLst>
      <p:ext uri="{BB962C8B-B14F-4D97-AF65-F5344CB8AC3E}">
        <p14:creationId xmlns:p14="http://schemas.microsoft.com/office/powerpoint/2010/main" val="87694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61D99-D1A2-4572-833C-106665C6F357}"/>
              </a:ext>
            </a:extLst>
          </p:cNvPr>
          <p:cNvSpPr>
            <a:spLocks noGrp="1"/>
          </p:cNvSpPr>
          <p:nvPr>
            <p:ph type="title"/>
          </p:nvPr>
        </p:nvSpPr>
        <p:spPr/>
        <p:txBody>
          <a:bodyPr/>
          <a:lstStyle/>
          <a:p>
            <a:pPr algn="ctr"/>
            <a:r>
              <a:rPr lang="en-US" sz="3500" dirty="0"/>
              <a:t>Maintenance of Effort</a:t>
            </a:r>
          </a:p>
        </p:txBody>
      </p:sp>
      <p:sp>
        <p:nvSpPr>
          <p:cNvPr id="3" name="Content Placeholder 2">
            <a:extLst>
              <a:ext uri="{FF2B5EF4-FFF2-40B4-BE49-F238E27FC236}">
                <a16:creationId xmlns:a16="http://schemas.microsoft.com/office/drawing/2014/main" xmlns="" id="{56A915BB-A901-4061-BFE5-5DE1350FA000}"/>
              </a:ext>
            </a:extLst>
          </p:cNvPr>
          <p:cNvSpPr>
            <a:spLocks noGrp="1"/>
          </p:cNvSpPr>
          <p:nvPr>
            <p:ph idx="1"/>
          </p:nvPr>
        </p:nvSpPr>
        <p:spPr/>
        <p:txBody>
          <a:bodyPr/>
          <a:lstStyle/>
          <a:p>
            <a:r>
              <a:rPr lang="en-US" sz="3500" dirty="0"/>
              <a:t>A State must maintain fiscal support for K-12 and higher education at the average level of the three previous years before the pandemic.</a:t>
            </a:r>
          </a:p>
          <a:p>
            <a:r>
              <a:rPr lang="en-US" sz="3500" dirty="0"/>
              <a:t>The Secretary can waive this requirement for States that have experienced a precipitous decline in financial resources.</a:t>
            </a:r>
          </a:p>
        </p:txBody>
      </p:sp>
    </p:spTree>
    <p:extLst>
      <p:ext uri="{BB962C8B-B14F-4D97-AF65-F5344CB8AC3E}">
        <p14:creationId xmlns:p14="http://schemas.microsoft.com/office/powerpoint/2010/main" val="1782174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1B3AF8-8312-4364-99D8-07D43ED15698}"/>
              </a:ext>
            </a:extLst>
          </p:cNvPr>
          <p:cNvSpPr>
            <a:spLocks noGrp="1"/>
          </p:cNvSpPr>
          <p:nvPr>
            <p:ph type="title"/>
          </p:nvPr>
        </p:nvSpPr>
        <p:spPr/>
        <p:txBody>
          <a:bodyPr/>
          <a:lstStyle/>
          <a:p>
            <a:pPr algn="ctr"/>
            <a:r>
              <a:rPr lang="en-US" sz="3500" dirty="0"/>
              <a:t>Project SERV</a:t>
            </a:r>
          </a:p>
        </p:txBody>
      </p:sp>
      <p:sp>
        <p:nvSpPr>
          <p:cNvPr id="3" name="Content Placeholder 2">
            <a:extLst>
              <a:ext uri="{FF2B5EF4-FFF2-40B4-BE49-F238E27FC236}">
                <a16:creationId xmlns:a16="http://schemas.microsoft.com/office/drawing/2014/main" xmlns="" id="{67FE5321-D918-4953-9038-3D6CEB96CC0B}"/>
              </a:ext>
            </a:extLst>
          </p:cNvPr>
          <p:cNvSpPr>
            <a:spLocks noGrp="1"/>
          </p:cNvSpPr>
          <p:nvPr>
            <p:ph idx="1"/>
          </p:nvPr>
        </p:nvSpPr>
        <p:spPr/>
        <p:txBody>
          <a:bodyPr>
            <a:normAutofit/>
          </a:bodyPr>
          <a:lstStyle/>
          <a:p>
            <a:r>
              <a:rPr lang="en-US" sz="3200" dirty="0"/>
              <a:t>Project SERV (School Emergency Response to Violence) provides support (such for counseling and referral to mental health services) to LEAs and IHEs in which the learning environment has been disrupted by violence or traumatic crisis.</a:t>
            </a:r>
          </a:p>
          <a:p>
            <a:r>
              <a:rPr lang="en-US" sz="3200" dirty="0"/>
              <a:t>It has historically supported schools and colleges that have experienced shootings, natural disasters, or multiple suicides, and usually makes at a total of no more than $5 million in a year.</a:t>
            </a:r>
          </a:p>
          <a:p>
            <a:r>
              <a:rPr lang="en-US" sz="3200" dirty="0"/>
              <a:t>The stimulus bill adds $100 million. </a:t>
            </a:r>
          </a:p>
        </p:txBody>
      </p:sp>
    </p:spTree>
    <p:extLst>
      <p:ext uri="{BB962C8B-B14F-4D97-AF65-F5344CB8AC3E}">
        <p14:creationId xmlns:p14="http://schemas.microsoft.com/office/powerpoint/2010/main" val="3193819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F2EE7C-F83A-47CA-92D9-0CB8E68C5BDC}"/>
              </a:ext>
            </a:extLst>
          </p:cNvPr>
          <p:cNvSpPr>
            <a:spLocks noGrp="1"/>
          </p:cNvSpPr>
          <p:nvPr>
            <p:ph type="title"/>
          </p:nvPr>
        </p:nvSpPr>
        <p:spPr/>
        <p:txBody>
          <a:bodyPr/>
          <a:lstStyle/>
          <a:p>
            <a:pPr algn="ctr"/>
            <a:r>
              <a:rPr lang="en-US" sz="3500" dirty="0"/>
              <a:t>National Emergency Educational Waivers</a:t>
            </a:r>
          </a:p>
        </p:txBody>
      </p:sp>
      <p:sp>
        <p:nvSpPr>
          <p:cNvPr id="3" name="Content Placeholder 2">
            <a:extLst>
              <a:ext uri="{FF2B5EF4-FFF2-40B4-BE49-F238E27FC236}">
                <a16:creationId xmlns:a16="http://schemas.microsoft.com/office/drawing/2014/main" xmlns="" id="{50FF969B-C1EB-4A62-BBC2-2BF94EE4BD54}"/>
              </a:ext>
            </a:extLst>
          </p:cNvPr>
          <p:cNvSpPr>
            <a:spLocks noGrp="1"/>
          </p:cNvSpPr>
          <p:nvPr>
            <p:ph idx="1"/>
          </p:nvPr>
        </p:nvSpPr>
        <p:spPr/>
        <p:txBody>
          <a:bodyPr>
            <a:normAutofit/>
          </a:bodyPr>
          <a:lstStyle/>
          <a:p>
            <a:r>
              <a:rPr lang="en-US" sz="3200" dirty="0"/>
              <a:t>The bill grants the Secretary new authority to waive statutory or regulatory requirements, at the request of an SEA or LEA, if the Secretary determines those waivers necessary because of the national emergency.</a:t>
            </a:r>
          </a:p>
          <a:p>
            <a:r>
              <a:rPr lang="en-US" sz="3200" dirty="0"/>
              <a:t>The Secretary must create an expedited application and approval processor for those waivers. </a:t>
            </a:r>
          </a:p>
        </p:txBody>
      </p:sp>
    </p:spTree>
    <p:extLst>
      <p:ext uri="{BB962C8B-B14F-4D97-AF65-F5344CB8AC3E}">
        <p14:creationId xmlns:p14="http://schemas.microsoft.com/office/powerpoint/2010/main" val="3935269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4A5A97-5258-4F06-BCCE-0AB9AB07688F}"/>
              </a:ext>
            </a:extLst>
          </p:cNvPr>
          <p:cNvSpPr>
            <a:spLocks noGrp="1"/>
          </p:cNvSpPr>
          <p:nvPr>
            <p:ph type="title"/>
          </p:nvPr>
        </p:nvSpPr>
        <p:spPr/>
        <p:txBody>
          <a:bodyPr/>
          <a:lstStyle/>
          <a:p>
            <a:pPr algn="ctr"/>
            <a:r>
              <a:rPr lang="en-US" sz="3500" dirty="0"/>
              <a:t>Waivers that may be granted</a:t>
            </a:r>
          </a:p>
        </p:txBody>
      </p:sp>
      <p:sp>
        <p:nvSpPr>
          <p:cNvPr id="3" name="Content Placeholder 2">
            <a:extLst>
              <a:ext uri="{FF2B5EF4-FFF2-40B4-BE49-F238E27FC236}">
                <a16:creationId xmlns:a16="http://schemas.microsoft.com/office/drawing/2014/main" xmlns="" id="{383EDCDE-2CF0-4B64-B60A-EEB4FC1CD6CA}"/>
              </a:ext>
            </a:extLst>
          </p:cNvPr>
          <p:cNvSpPr>
            <a:spLocks noGrp="1"/>
          </p:cNvSpPr>
          <p:nvPr>
            <p:ph idx="1"/>
          </p:nvPr>
        </p:nvSpPr>
        <p:spPr>
          <a:xfrm>
            <a:off x="609600" y="1609416"/>
            <a:ext cx="10972800" cy="4715184"/>
          </a:xfrm>
        </p:spPr>
        <p:txBody>
          <a:bodyPr/>
          <a:lstStyle/>
          <a:p>
            <a:r>
              <a:rPr lang="en-US" sz="3500" dirty="0"/>
              <a:t>The Secretary may grant SEAs waivers of Title I requirements on:</a:t>
            </a:r>
          </a:p>
          <a:p>
            <a:pPr lvl="1"/>
            <a:r>
              <a:rPr lang="en-US" sz="3200" dirty="0"/>
              <a:t>Assessments</a:t>
            </a:r>
          </a:p>
          <a:p>
            <a:pPr lvl="1"/>
            <a:r>
              <a:rPr lang="en-US" sz="3200" dirty="0"/>
              <a:t>Accountability systems</a:t>
            </a:r>
          </a:p>
          <a:p>
            <a:pPr lvl="1"/>
            <a:r>
              <a:rPr lang="en-US" sz="3200" dirty="0"/>
              <a:t>Annual report card requirements related to assessments and accountability systems</a:t>
            </a:r>
          </a:p>
          <a:p>
            <a:r>
              <a:rPr lang="en-US" sz="3500" dirty="0"/>
              <a:t>47 States (as of Friday am) have already been approved to waive many of the provisions under these waivers</a:t>
            </a:r>
          </a:p>
          <a:p>
            <a:pPr marL="800100" lvl="1"/>
            <a:endParaRPr lang="en-US" dirty="0"/>
          </a:p>
        </p:txBody>
      </p:sp>
    </p:spTree>
    <p:extLst>
      <p:ext uri="{BB962C8B-B14F-4D97-AF65-F5344CB8AC3E}">
        <p14:creationId xmlns:p14="http://schemas.microsoft.com/office/powerpoint/2010/main" val="380159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EEB440-4B20-4286-A6D6-A9C962C81491}"/>
              </a:ext>
            </a:extLst>
          </p:cNvPr>
          <p:cNvSpPr>
            <a:spLocks noGrp="1"/>
          </p:cNvSpPr>
          <p:nvPr>
            <p:ph type="title"/>
          </p:nvPr>
        </p:nvSpPr>
        <p:spPr/>
        <p:txBody>
          <a:bodyPr/>
          <a:lstStyle/>
          <a:p>
            <a:pPr algn="ctr"/>
            <a:r>
              <a:rPr lang="en-US" sz="3500" dirty="0"/>
              <a:t>Waivers that may be granted</a:t>
            </a:r>
            <a:br>
              <a:rPr lang="en-US" sz="3500" dirty="0"/>
            </a:br>
            <a:r>
              <a:rPr lang="en-US" sz="3500" dirty="0"/>
              <a:t>(continued)</a:t>
            </a:r>
          </a:p>
        </p:txBody>
      </p:sp>
      <p:sp>
        <p:nvSpPr>
          <p:cNvPr id="3" name="Content Placeholder 2">
            <a:extLst>
              <a:ext uri="{FF2B5EF4-FFF2-40B4-BE49-F238E27FC236}">
                <a16:creationId xmlns:a16="http://schemas.microsoft.com/office/drawing/2014/main" xmlns="" id="{7B1D0537-66D6-4D56-A477-CF5BC2038E3D}"/>
              </a:ext>
            </a:extLst>
          </p:cNvPr>
          <p:cNvSpPr>
            <a:spLocks noGrp="1"/>
          </p:cNvSpPr>
          <p:nvPr>
            <p:ph idx="1"/>
          </p:nvPr>
        </p:nvSpPr>
        <p:spPr/>
        <p:txBody>
          <a:bodyPr/>
          <a:lstStyle/>
          <a:p>
            <a:pPr marL="400050"/>
            <a:r>
              <a:rPr lang="en-US" sz="3200" dirty="0"/>
              <a:t>Both SEAs and LEAs may receive waivers on:</a:t>
            </a:r>
          </a:p>
          <a:p>
            <a:pPr marL="800100" lvl="1"/>
            <a:r>
              <a:rPr lang="en-US" sz="3200" dirty="0"/>
              <a:t>The Title I schoolwide programs poverty threshold</a:t>
            </a:r>
          </a:p>
          <a:p>
            <a:pPr marL="800100" lvl="1"/>
            <a:r>
              <a:rPr lang="en-US" sz="3200" dirty="0"/>
              <a:t>Maintenance of effort (MOE) under ESEA</a:t>
            </a:r>
          </a:p>
          <a:p>
            <a:pPr marL="800100" lvl="1"/>
            <a:r>
              <a:rPr lang="en-US" sz="3200" dirty="0"/>
              <a:t>Carryover of Title I funding</a:t>
            </a:r>
          </a:p>
          <a:p>
            <a:pPr marL="800100" lvl="1"/>
            <a:r>
              <a:rPr lang="en-US" sz="3200" dirty="0"/>
              <a:t>The Title IV-A needs assessment</a:t>
            </a:r>
          </a:p>
          <a:p>
            <a:pPr marL="800100" lvl="1"/>
            <a:r>
              <a:rPr lang="en-US" sz="3200" dirty="0"/>
              <a:t>Within-district allocation of Title IV-A funds</a:t>
            </a:r>
          </a:p>
          <a:p>
            <a:pPr marL="800100" lvl="1"/>
            <a:r>
              <a:rPr lang="en-US" sz="3200" dirty="0"/>
              <a:t>The cap on technology purchases under Title IV-A</a:t>
            </a:r>
          </a:p>
          <a:p>
            <a:pPr marL="800100" lvl="1"/>
            <a:r>
              <a:rPr lang="en-US" sz="3200" dirty="0"/>
              <a:t>The ESEA definition of “professional development” </a:t>
            </a:r>
          </a:p>
          <a:p>
            <a:endParaRPr lang="en-US" dirty="0"/>
          </a:p>
        </p:txBody>
      </p:sp>
    </p:spTree>
    <p:extLst>
      <p:ext uri="{BB962C8B-B14F-4D97-AF65-F5344CB8AC3E}">
        <p14:creationId xmlns:p14="http://schemas.microsoft.com/office/powerpoint/2010/main" val="3328921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0416CA-71F8-416F-9521-6A0D6114935F}"/>
              </a:ext>
            </a:extLst>
          </p:cNvPr>
          <p:cNvSpPr>
            <a:spLocks noGrp="1"/>
          </p:cNvSpPr>
          <p:nvPr>
            <p:ph type="title"/>
          </p:nvPr>
        </p:nvSpPr>
        <p:spPr/>
        <p:txBody>
          <a:bodyPr/>
          <a:lstStyle/>
          <a:p>
            <a:pPr algn="ctr"/>
            <a:r>
              <a:rPr lang="en-US" sz="3500" dirty="0"/>
              <a:t>Treatment of Charter Schools under the Waivers</a:t>
            </a:r>
          </a:p>
        </p:txBody>
      </p:sp>
      <p:sp>
        <p:nvSpPr>
          <p:cNvPr id="3" name="Content Placeholder 2">
            <a:extLst>
              <a:ext uri="{FF2B5EF4-FFF2-40B4-BE49-F238E27FC236}">
                <a16:creationId xmlns:a16="http://schemas.microsoft.com/office/drawing/2014/main" xmlns="" id="{ABDF0CBE-7BD4-4844-B65E-0066894FC678}"/>
              </a:ext>
            </a:extLst>
          </p:cNvPr>
          <p:cNvSpPr>
            <a:spLocks noGrp="1"/>
          </p:cNvSpPr>
          <p:nvPr>
            <p:ph idx="1"/>
          </p:nvPr>
        </p:nvSpPr>
        <p:spPr/>
        <p:txBody>
          <a:bodyPr/>
          <a:lstStyle/>
          <a:p>
            <a:r>
              <a:rPr lang="en-US" sz="3500" dirty="0"/>
              <a:t>Any waivers issued under the new authority must be implemented - </a:t>
            </a:r>
          </a:p>
          <a:p>
            <a:pPr lvl="1"/>
            <a:r>
              <a:rPr lang="en-US" sz="3500" dirty="0"/>
              <a:t>For all public schools, including charter schools within the boundary of the applicable State or LEA; and</a:t>
            </a:r>
          </a:p>
          <a:p>
            <a:pPr lvl="1"/>
            <a:r>
              <a:rPr lang="en-US" sz="3500" dirty="0"/>
              <a:t>In accordance with State charter school law.</a:t>
            </a:r>
          </a:p>
          <a:p>
            <a:pPr marL="457200" lvl="1" indent="0">
              <a:buNone/>
            </a:pPr>
            <a:endParaRPr lang="en-US" dirty="0"/>
          </a:p>
        </p:txBody>
      </p:sp>
    </p:spTree>
    <p:extLst>
      <p:ext uri="{BB962C8B-B14F-4D97-AF65-F5344CB8AC3E}">
        <p14:creationId xmlns:p14="http://schemas.microsoft.com/office/powerpoint/2010/main" val="1840246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D296F8-E8C1-4680-8E9E-9745BEEA23CE}"/>
              </a:ext>
            </a:extLst>
          </p:cNvPr>
          <p:cNvSpPr>
            <a:spLocks noGrp="1"/>
          </p:cNvSpPr>
          <p:nvPr>
            <p:ph type="title"/>
          </p:nvPr>
        </p:nvSpPr>
        <p:spPr/>
        <p:txBody>
          <a:bodyPr/>
          <a:lstStyle/>
          <a:p>
            <a:pPr algn="ctr"/>
            <a:r>
              <a:rPr lang="en-US" sz="3500" dirty="0"/>
              <a:t>Other Waiver Provisions</a:t>
            </a:r>
          </a:p>
        </p:txBody>
      </p:sp>
      <p:sp>
        <p:nvSpPr>
          <p:cNvPr id="3" name="Content Placeholder 2">
            <a:extLst>
              <a:ext uri="{FF2B5EF4-FFF2-40B4-BE49-F238E27FC236}">
                <a16:creationId xmlns:a16="http://schemas.microsoft.com/office/drawing/2014/main" xmlns="" id="{BEB14245-CFC3-4D98-915F-5D7AE4FAFFEF}"/>
              </a:ext>
            </a:extLst>
          </p:cNvPr>
          <p:cNvSpPr>
            <a:spLocks noGrp="1"/>
          </p:cNvSpPr>
          <p:nvPr>
            <p:ph idx="1"/>
          </p:nvPr>
        </p:nvSpPr>
        <p:spPr>
          <a:xfrm>
            <a:off x="609599" y="1609415"/>
            <a:ext cx="11191875" cy="5048559"/>
          </a:xfrm>
        </p:spPr>
        <p:txBody>
          <a:bodyPr/>
          <a:lstStyle/>
          <a:p>
            <a:r>
              <a:rPr lang="en-US" sz="2800" dirty="0"/>
              <a:t>The bill requires that schools that are affected by waivers and are in Title I comprehensive or targeted support and improvement  status for the 2019-2020 school year will remain in that status, and continue to receive their supports and interventions, during 2020-2021. </a:t>
            </a:r>
          </a:p>
          <a:p>
            <a:r>
              <a:rPr lang="en-US" sz="2800" dirty="0"/>
              <a:t>The bill specifies requirements for waiver applications (different from, and less extensive than under, ESEA).</a:t>
            </a:r>
          </a:p>
          <a:p>
            <a:r>
              <a:rPr lang="en-US" sz="2800" dirty="0"/>
              <a:t>The waivers may cover only school year 2019-2020 (except to carry out MOE waivers granted for 2019-2020). </a:t>
            </a:r>
          </a:p>
          <a:p>
            <a:r>
              <a:rPr lang="en-US" sz="2800" dirty="0"/>
              <a:t>The bill specifies public notice, Congressional notification, and reporting requirements. </a:t>
            </a:r>
          </a:p>
        </p:txBody>
      </p:sp>
    </p:spTree>
    <p:extLst>
      <p:ext uri="{BB962C8B-B14F-4D97-AF65-F5344CB8AC3E}">
        <p14:creationId xmlns:p14="http://schemas.microsoft.com/office/powerpoint/2010/main" val="24810674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HG PPT Theme">
  <a:themeElements>
    <a:clrScheme name="Custom 2">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0000FF"/>
      </a:hlink>
      <a:folHlink>
        <a:srgbClr val="D490C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xmlns="" name="PHG PPT Theme" id="{AF155F10-A147-469C-B50B-ED0006C1BB98}" vid="{6083166D-D7AB-4ECC-98E4-EC2070023F9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8B32AF7A32A644A225E648E468DD18" ma:contentTypeVersion="11" ma:contentTypeDescription="Create a new document." ma:contentTypeScope="" ma:versionID="ad94b342ca6b7395e4f27d684bf7f2da">
  <xsd:schema xmlns:xsd="http://www.w3.org/2001/XMLSchema" xmlns:xs="http://www.w3.org/2001/XMLSchema" xmlns:p="http://schemas.microsoft.com/office/2006/metadata/properties" xmlns:ns3="e240b145-2642-4d86-b92f-cc4ee1765320" xmlns:ns4="a8a24331-01bb-4d9c-8c67-812c6460e55b" targetNamespace="http://schemas.microsoft.com/office/2006/metadata/properties" ma:root="true" ma:fieldsID="e0926810909cd9b233f10a67abbf4fb3" ns3:_="" ns4:_="">
    <xsd:import namespace="e240b145-2642-4d86-b92f-cc4ee1765320"/>
    <xsd:import namespace="a8a24331-01bb-4d9c-8c67-812c6460e55b"/>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AutoTags"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40b145-2642-4d86-b92f-cc4ee17653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8a24331-01bb-4d9c-8c67-812c6460e55b"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9401A16-ACD8-4BC8-9EC3-789E2AC64895}">
  <ds:schemaRefs>
    <ds:schemaRef ds:uri="http://schemas.microsoft.com/sharepoint/v3/contenttype/forms"/>
  </ds:schemaRefs>
</ds:datastoreItem>
</file>

<file path=customXml/itemProps2.xml><?xml version="1.0" encoding="utf-8"?>
<ds:datastoreItem xmlns:ds="http://schemas.openxmlformats.org/officeDocument/2006/customXml" ds:itemID="{2B8400B5-EE38-4015-A30E-C805E92852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40b145-2642-4d86-b92f-cc4ee1765320"/>
    <ds:schemaRef ds:uri="a8a24331-01bb-4d9c-8c67-812c6460e5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3E1ADD-8409-4F5E-AF10-BF4F15C01D51}">
  <ds:schemaRefs>
    <ds:schemaRef ds:uri="http://purl.org/dc/dcmitype/"/>
    <ds:schemaRef ds:uri="http://schemas.microsoft.com/office/2006/metadata/properties"/>
    <ds:schemaRef ds:uri="http://schemas.microsoft.com/office/infopath/2007/PartnerControls"/>
    <ds:schemaRef ds:uri="http://schemas.microsoft.com/office/2006/documentManagement/types"/>
    <ds:schemaRef ds:uri="http://purl.org/dc/elements/1.1/"/>
    <ds:schemaRef ds:uri="e240b145-2642-4d86-b92f-cc4ee1765320"/>
    <ds:schemaRef ds:uri="http://www.w3.org/XML/1998/namespace"/>
    <ds:schemaRef ds:uri="a8a24331-01bb-4d9c-8c67-812c6460e55b"/>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PHG PPT Theme</Template>
  <TotalTime>500</TotalTime>
  <Words>1609</Words>
  <Application>Microsoft Macintosh PowerPoint</Application>
  <PresentationFormat>Custom</PresentationFormat>
  <Paragraphs>108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PHG PPT Theme</vt:lpstr>
      <vt:lpstr>The Coronavirus Aid, Relief,  and Economic Security (CARES) Act:  Provisions of Particular Interest to the Charter School Community</vt:lpstr>
      <vt:lpstr>Big Picture</vt:lpstr>
      <vt:lpstr>Big Picture (Continued)</vt:lpstr>
      <vt:lpstr>Overview of CARES Act</vt:lpstr>
      <vt:lpstr>Major K-12 Elements of the Bill  </vt:lpstr>
      <vt:lpstr>Education Stabilization Fund </vt:lpstr>
      <vt:lpstr>Governor’s Emergency Education Relief Fund</vt:lpstr>
      <vt:lpstr>Elementary and Secondary School  Emergency Relief Fund </vt:lpstr>
      <vt:lpstr> Elementary and Secondary Education Emergency Relief Fund  </vt:lpstr>
      <vt:lpstr>Elementary and Secondary Education Emergency Relief Fund </vt:lpstr>
      <vt:lpstr>Higher Education Emergency Relief Fund</vt:lpstr>
      <vt:lpstr>Participation of Non-Public Schools</vt:lpstr>
      <vt:lpstr>Timeliness of Federal Payments</vt:lpstr>
      <vt:lpstr>Duration of Funding Availability</vt:lpstr>
      <vt:lpstr>Maintenance of Effort</vt:lpstr>
      <vt:lpstr>Project SERV</vt:lpstr>
      <vt:lpstr>National Emergency Educational Waivers</vt:lpstr>
      <vt:lpstr>Waivers that may be granted</vt:lpstr>
      <vt:lpstr>Waivers that may be granted (continued)</vt:lpstr>
      <vt:lpstr>Treatment of Charter Schools under the Waivers</vt:lpstr>
      <vt:lpstr>Other Waiver Provisions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Coronavirus Aid, Relief, and Economic Security Act: Provisions of Particular Interest to the Charter School Community</dc:title>
  <dc:creator>Tom Corwin</dc:creator>
  <cp:lastModifiedBy>Lynn Norman-Teck</cp:lastModifiedBy>
  <cp:revision>25</cp:revision>
  <dcterms:created xsi:type="dcterms:W3CDTF">2020-03-25T17:47:23Z</dcterms:created>
  <dcterms:modified xsi:type="dcterms:W3CDTF">2020-03-31T20:15:37Z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0x010100FE8B32AF7A32A644A225E648E468DD18</vt:lpwstr>
  </property>
</Properties>
</file>